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  <p:sldMasterId id="2147483809" r:id="rId2"/>
    <p:sldMasterId id="2147483827" r:id="rId3"/>
    <p:sldMasterId id="2147483839" r:id="rId4"/>
  </p:sldMasterIdLst>
  <p:notesMasterIdLst>
    <p:notesMasterId r:id="rId39"/>
  </p:notesMasterIdLst>
  <p:sldIdLst>
    <p:sldId id="337" r:id="rId5"/>
    <p:sldId id="344" r:id="rId6"/>
    <p:sldId id="342" r:id="rId7"/>
    <p:sldId id="360" r:id="rId8"/>
    <p:sldId id="361" r:id="rId9"/>
    <p:sldId id="362" r:id="rId10"/>
    <p:sldId id="363" r:id="rId11"/>
    <p:sldId id="364" r:id="rId12"/>
    <p:sldId id="366" r:id="rId13"/>
    <p:sldId id="365" r:id="rId14"/>
    <p:sldId id="345" r:id="rId15"/>
    <p:sldId id="297" r:id="rId16"/>
    <p:sldId id="328" r:id="rId17"/>
    <p:sldId id="330" r:id="rId18"/>
    <p:sldId id="335" r:id="rId19"/>
    <p:sldId id="334" r:id="rId20"/>
    <p:sldId id="283" r:id="rId21"/>
    <p:sldId id="320" r:id="rId22"/>
    <p:sldId id="307" r:id="rId23"/>
    <p:sldId id="347" r:id="rId24"/>
    <p:sldId id="353" r:id="rId25"/>
    <p:sldId id="348" r:id="rId26"/>
    <p:sldId id="354" r:id="rId27"/>
    <p:sldId id="355" r:id="rId28"/>
    <p:sldId id="349" r:id="rId29"/>
    <p:sldId id="350" r:id="rId30"/>
    <p:sldId id="356" r:id="rId31"/>
    <p:sldId id="351" r:id="rId32"/>
    <p:sldId id="358" r:id="rId33"/>
    <p:sldId id="357" r:id="rId34"/>
    <p:sldId id="352" r:id="rId35"/>
    <p:sldId id="359" r:id="rId36"/>
    <p:sldId id="346" r:id="rId37"/>
    <p:sldId id="339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7" autoAdjust="0"/>
    <p:restoredTop sz="94628"/>
  </p:normalViewPr>
  <p:slideViewPr>
    <p:cSldViewPr snapToGrid="0" showGuides="1">
      <p:cViewPr varScale="1">
        <p:scale>
          <a:sx n="101" d="100"/>
          <a:sy n="101" d="100"/>
        </p:scale>
        <p:origin x="18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2CE4D7-48E0-4FD8-A254-62AC9955ABE0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F0F6EB-E252-4EF7-A36C-382B97A95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6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0F6EB-E252-4EF7-A36C-382B97A9501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211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9834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216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2654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693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954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706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981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013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735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616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076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2565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6678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7636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680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831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0652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5143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7074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1766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1876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5484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61307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0234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7084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6569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0338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6054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7A82D98-3644-4AFA-B11F-92316B5D94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19565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82D98-3644-4AFA-B11F-92316B5D94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81067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82D98-3644-4AFA-B11F-92316B5D94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26130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82D98-3644-4AFA-B11F-92316B5D94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523933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82D98-3644-4AFA-B11F-92316B5D94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820087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82D98-3644-4AFA-B11F-92316B5D94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815251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82D98-3644-4AFA-B11F-92316B5D94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561759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82D98-3644-4AFA-B11F-92316B5D94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454102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82D98-3644-4AFA-B11F-92316B5D94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219385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82D98-3644-4AFA-B11F-92316B5D94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892977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82D98-3644-4AFA-B11F-92316B5D94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624617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82D98-3644-4AFA-B11F-92316B5D94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76523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82D98-3644-4AFA-B11F-92316B5D94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318244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82D98-3644-4AFA-B11F-92316B5D94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4269036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82D98-3644-4AFA-B11F-92316B5D94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135875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82D98-3644-4AFA-B11F-92316B5D94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0264418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82D98-3644-4AFA-B11F-92316B5D94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0430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82D98-3644-4AFA-B11F-92316B5D94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508261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82D98-3644-4AFA-B11F-92316B5D94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576770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82D98-3644-4AFA-B11F-92316B5D94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3182587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93248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1105521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2940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230043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59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82D98-3644-4AFA-B11F-92316B5D94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1504699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82D98-3644-4AFA-B11F-92316B5D94E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65652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6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7169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3559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  <p:sldLayoutId id="214748382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4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49BDE-CB95-46F5-AFB6-72EECE8842C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CD67A69-55A3-4757-9C7E-1D0E976AE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412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89E3-2DE7-8DA6-F23D-761C976A7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C4383-4E38-F956-467B-388B3E346A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1352" y="1169020"/>
            <a:ext cx="9989295" cy="2834267"/>
          </a:xfrm>
        </p:spPr>
        <p:txBody>
          <a:bodyPr/>
          <a:lstStyle/>
          <a:p>
            <a:pPr algn="ctr"/>
            <a:r>
              <a:rPr lang="ko-KR" altLang="en-US" sz="5400" b="1" dirty="0"/>
              <a:t>요한복음 말씀산책 </a:t>
            </a:r>
            <a:br>
              <a:rPr lang="en-US" altLang="ko-KR" sz="5400" b="1" dirty="0"/>
            </a:br>
            <a:r>
              <a:rPr lang="ko-KR" altLang="en-US" sz="2000" b="1" dirty="0"/>
              <a:t> </a:t>
            </a:r>
            <a:br>
              <a:rPr lang="en-US" altLang="ko-KR" sz="5400" b="1" dirty="0"/>
            </a:br>
            <a:r>
              <a:rPr lang="en-US" altLang="ko-KR" sz="3600" b="1" dirty="0"/>
              <a:t>(3</a:t>
            </a:r>
            <a:r>
              <a:rPr lang="ko-KR" altLang="en-US" sz="3600" b="1" dirty="0"/>
              <a:t>회</a:t>
            </a:r>
            <a:r>
              <a:rPr lang="en-US" altLang="ko-KR" sz="3600" b="1" dirty="0"/>
              <a:t>)</a:t>
            </a:r>
            <a:br>
              <a:rPr lang="en-US" altLang="ko-KR" sz="5400" b="1" dirty="0"/>
            </a:br>
            <a:r>
              <a:rPr lang="en-US" altLang="ko-KR" sz="4000" b="1" dirty="0"/>
              <a:t> </a:t>
            </a:r>
            <a:br>
              <a:rPr lang="en-US" altLang="ko-KR" sz="5400" b="1" dirty="0"/>
            </a:br>
            <a:r>
              <a:rPr lang="en-US" altLang="ko-KR" sz="3600" b="1" dirty="0">
                <a:latin typeface="+mn-ea"/>
                <a:ea typeface="+mn-ea"/>
              </a:rPr>
              <a:t>2025. 1. 22</a:t>
            </a:r>
            <a:r>
              <a:rPr lang="ko-KR" altLang="en-US" sz="3600" dirty="0">
                <a:latin typeface="+mn-ea"/>
                <a:ea typeface="+mn-ea"/>
              </a:rPr>
              <a:t> </a:t>
            </a:r>
            <a:endParaRPr lang="en-US" sz="5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18249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43C5C-F6B0-8E55-2503-3FE81E32E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E997B8F-25ED-B294-1CAD-FB6C494C2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828799"/>
            <a:ext cx="10479406" cy="3933825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우리는 신학을 해야 하는가</a:t>
            </a:r>
            <a:r>
              <a:rPr lang="en-US" altLang="ko-KR" sz="2800" b="1" dirty="0"/>
              <a:t>? 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800" b="1" dirty="0"/>
              <a:t>2. </a:t>
            </a:r>
            <a:r>
              <a:rPr lang="ko-KR" altLang="en-US" sz="2800" b="1" dirty="0"/>
              <a:t>창세기를 보는 관점 </a:t>
            </a:r>
            <a:r>
              <a:rPr lang="en-US" altLang="ko-KR" sz="2800" b="1" dirty="0"/>
              <a:t>(</a:t>
            </a:r>
            <a:r>
              <a:rPr lang="ko-KR" altLang="en-US" sz="2800" b="1" dirty="0"/>
              <a:t>창세기는 과학적 정보인가</a:t>
            </a:r>
            <a:r>
              <a:rPr lang="en-US" altLang="ko-KR" sz="2800" b="1" dirty="0"/>
              <a:t>?)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ko-KR" sz="2800" b="1" dirty="0"/>
              <a:t>3.</a:t>
            </a:r>
            <a:r>
              <a:rPr lang="ko-KR" altLang="en-US" sz="2800" b="1" dirty="0"/>
              <a:t> 창세기가 주는 정보 </a:t>
            </a:r>
            <a:r>
              <a:rPr lang="en-US" altLang="ko-KR" sz="2800" b="1" dirty="0"/>
              <a:t>(</a:t>
            </a:r>
            <a:r>
              <a:rPr lang="ko-KR" altLang="en-US" sz="2800" b="1" dirty="0"/>
              <a:t>누가</a:t>
            </a:r>
            <a:r>
              <a:rPr lang="en-US" altLang="ko-KR" sz="2800" b="1" dirty="0"/>
              <a:t>/</a:t>
            </a:r>
            <a:r>
              <a:rPr lang="ko-KR" altLang="en-US" sz="2800" b="1" dirty="0"/>
              <a:t>언제</a:t>
            </a:r>
            <a:r>
              <a:rPr lang="en-US" altLang="ko-KR" sz="2800" b="1" dirty="0"/>
              <a:t>/</a:t>
            </a:r>
            <a:r>
              <a:rPr lang="ko-KR" altLang="en-US" sz="2800" b="1" dirty="0"/>
              <a:t>어디서</a:t>
            </a:r>
            <a:r>
              <a:rPr lang="en-US" altLang="ko-KR" sz="2800" b="1" dirty="0"/>
              <a:t>/</a:t>
            </a:r>
            <a:r>
              <a:rPr lang="ko-KR" altLang="en-US" sz="2800" b="1" dirty="0"/>
              <a:t>무엇을</a:t>
            </a:r>
            <a:r>
              <a:rPr lang="en-US" altLang="ko-KR" sz="2800" b="1" dirty="0"/>
              <a:t>/</a:t>
            </a:r>
            <a:r>
              <a:rPr lang="ko-KR" altLang="en-US" sz="2800" b="1" dirty="0"/>
              <a:t>어떻게</a:t>
            </a:r>
            <a:r>
              <a:rPr lang="en-US" altLang="ko-KR" sz="2800" b="1" dirty="0"/>
              <a:t>/</a:t>
            </a:r>
            <a:r>
              <a:rPr lang="ko-KR" altLang="en-US" sz="2800" b="1" dirty="0"/>
              <a:t>왜</a:t>
            </a:r>
            <a:r>
              <a:rPr lang="en-US" altLang="ko-KR" sz="2800" b="1" dirty="0"/>
              <a:t>)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요한복음이란</a:t>
            </a:r>
            <a:r>
              <a:rPr lang="en-US" altLang="ko-KR" sz="2800" b="1" dirty="0"/>
              <a:t>? (</a:t>
            </a:r>
            <a:r>
              <a:rPr lang="ko-KR" altLang="en-US" sz="2800" b="1" dirty="0"/>
              <a:t>주제</a:t>
            </a:r>
            <a:r>
              <a:rPr lang="en-US" altLang="ko-KR" sz="2800" b="1" dirty="0"/>
              <a:t>/</a:t>
            </a:r>
            <a:r>
              <a:rPr lang="ko-KR" altLang="en-US" sz="2800" b="1" dirty="0"/>
              <a:t>독자</a:t>
            </a:r>
            <a:r>
              <a:rPr lang="en-US" altLang="ko-KR" sz="2800" b="1" dirty="0"/>
              <a:t>/</a:t>
            </a:r>
            <a:r>
              <a:rPr lang="ko-KR" altLang="en-US" sz="2800" b="1" dirty="0"/>
              <a:t>목적</a:t>
            </a:r>
            <a:r>
              <a:rPr lang="en-US" altLang="ko-KR" sz="2800" b="1" dirty="0"/>
              <a:t>/</a:t>
            </a:r>
            <a:r>
              <a:rPr lang="ko-KR" altLang="en-US" sz="2800" b="1" dirty="0"/>
              <a:t>특징</a:t>
            </a:r>
            <a:r>
              <a:rPr lang="en-US" altLang="ko-KR" sz="2800" b="1" dirty="0"/>
              <a:t>/</a:t>
            </a:r>
            <a:r>
              <a:rPr lang="ko-KR" altLang="en-US" sz="2800" b="1" dirty="0"/>
              <a:t>구조</a:t>
            </a:r>
            <a:r>
              <a:rPr lang="en-US" altLang="ko-KR" sz="2800" b="1" dirty="0"/>
              <a:t>)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ko-KR" sz="2800" b="1" dirty="0"/>
              <a:t>5. ‘</a:t>
            </a:r>
            <a:r>
              <a:rPr lang="ko-KR" altLang="en-US" sz="2800" b="1" dirty="0">
                <a:solidFill>
                  <a:srgbClr val="C00000"/>
                </a:solidFill>
              </a:rPr>
              <a:t>태초에</a:t>
            </a:r>
            <a:r>
              <a:rPr lang="en-US" altLang="ko-KR" sz="2800" b="1" dirty="0"/>
              <a:t>’</a:t>
            </a:r>
            <a:r>
              <a:rPr lang="ko-KR" altLang="en-US" sz="2800" b="1" dirty="0"/>
              <a:t>의 의미 </a:t>
            </a:r>
            <a:r>
              <a:rPr lang="en-US" altLang="ko-KR" sz="2800" b="1" dirty="0"/>
              <a:t>(</a:t>
            </a:r>
            <a:r>
              <a:rPr lang="ko-KR" altLang="en-US" sz="2800" b="1" dirty="0"/>
              <a:t>창 </a:t>
            </a:r>
            <a:r>
              <a:rPr lang="en-US" altLang="ko-KR" sz="2800" b="1" dirty="0"/>
              <a:t>1:1-5)</a:t>
            </a:r>
            <a:endParaRPr lang="en-US" sz="28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1128A3E-2637-4357-2138-BD1C645CF766}"/>
              </a:ext>
            </a:extLst>
          </p:cNvPr>
          <p:cNvSpPr txBox="1">
            <a:spLocks/>
          </p:cNvSpPr>
          <p:nvPr/>
        </p:nvSpPr>
        <p:spPr>
          <a:xfrm>
            <a:off x="1109980" y="882376"/>
            <a:ext cx="9081770" cy="6701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7200" b="1" kern="1200" cap="all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all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orbel" panose="020B0503020204020204"/>
                <a:ea typeface="맑은 고딕" panose="020B0503020000020004" pitchFamily="50" charset="-127"/>
                <a:cs typeface="+mj-cs"/>
              </a:rPr>
              <a:t>지난 시간의 내용</a:t>
            </a:r>
            <a:endParaRPr kumimoji="0" lang="en-US" sz="4000" b="1" i="0" u="none" strike="noStrike" kern="1200" cap="all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Corbel" panose="020B0503020204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31135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43C5C-F6B0-8E55-2503-3FE81E32E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E997B8F-25ED-B294-1CAD-FB6C494C2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923924"/>
            <a:ext cx="10974706" cy="48387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ko-KR" altLang="en-US" sz="2800" b="1" dirty="0"/>
              <a:t> 요한복음이란</a:t>
            </a:r>
            <a:r>
              <a:rPr lang="en-US" altLang="ko-KR" sz="2800" b="1" dirty="0"/>
              <a:t>?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556BFCF-F13B-1637-737E-BF04107CDA8C}"/>
              </a:ext>
            </a:extLst>
          </p:cNvPr>
          <p:cNvSpPr txBox="1">
            <a:spLocks/>
          </p:cNvSpPr>
          <p:nvPr/>
        </p:nvSpPr>
        <p:spPr>
          <a:xfrm>
            <a:off x="571500" y="1828799"/>
            <a:ext cx="10479406" cy="3933825"/>
          </a:xfrm>
          <a:prstGeom prst="rect">
            <a:avLst/>
          </a:prstGeom>
        </p:spPr>
        <p:txBody>
          <a:bodyPr vert="horz" lIns="0" tIns="45720" rIns="0" bIns="45720" rtlCol="0"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sz="2800" b="1" dirty="0"/>
              <a:t> </a:t>
            </a:r>
            <a:r>
              <a:rPr lang="ko-KR" altLang="en-US" sz="2800" b="1" dirty="0"/>
              <a:t>주제</a:t>
            </a:r>
            <a:r>
              <a:rPr lang="en-US" altLang="ko-KR" sz="2800" b="1" dirty="0"/>
              <a:t>: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/>
              <a:t> </a:t>
            </a:r>
            <a:r>
              <a:rPr lang="ko-KR" altLang="en-US" sz="2800" b="1" dirty="0"/>
              <a:t>독자</a:t>
            </a:r>
            <a:r>
              <a:rPr lang="en-US" altLang="ko-KR" sz="2800" b="1" dirty="0"/>
              <a:t>: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sz="2800" b="1" dirty="0"/>
              <a:t> </a:t>
            </a:r>
            <a:r>
              <a:rPr lang="ko-KR" altLang="en-US" sz="2800" b="1" dirty="0"/>
              <a:t>목적</a:t>
            </a:r>
            <a:r>
              <a:rPr lang="en-US" altLang="ko-KR" sz="2800" b="1" dirty="0"/>
              <a:t>: (</a:t>
            </a:r>
            <a:r>
              <a:rPr lang="ko-KR" altLang="en-US" sz="2800" b="1" dirty="0"/>
              <a:t>요 </a:t>
            </a:r>
            <a:r>
              <a:rPr lang="en-US" altLang="ko-KR" sz="2800" b="1" dirty="0"/>
              <a:t>20:30-31)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sz="2800" b="1" dirty="0"/>
              <a:t> </a:t>
            </a:r>
            <a:r>
              <a:rPr lang="ko-KR" altLang="en-US" sz="2800" b="1" dirty="0"/>
              <a:t>특징</a:t>
            </a:r>
            <a:r>
              <a:rPr lang="en-US" altLang="ko-KR" sz="2800" b="1" dirty="0"/>
              <a:t>: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2800" b="1" dirty="0"/>
              <a:t> 구조</a:t>
            </a:r>
            <a:r>
              <a:rPr lang="en-US" altLang="ko-KR" sz="2800" b="1" dirty="0"/>
              <a:t>: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32663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B0F4A-882E-9704-F803-B28A6CAFB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2C02-2A34-2BF3-BF96-8FF96B58E696}"/>
              </a:ext>
            </a:extLst>
          </p:cNvPr>
          <p:cNvSpPr/>
          <p:nvPr/>
        </p:nvSpPr>
        <p:spPr>
          <a:xfrm>
            <a:off x="333375" y="295274"/>
            <a:ext cx="9525000" cy="6391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요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20:30-31)</a:t>
            </a:r>
          </a:p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30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예수께서 제자들 앞에서 이 책에 기록되지 아니한 다른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표적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도 많이 행하셨으나</a:t>
            </a:r>
          </a:p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31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오직 이것을 기록함은 너희로 예수께서 하나님의 아들 그리스도이심을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믿게 하려 함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이요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또 너희로 믿고 그 이름을 힘입어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생명을 얻게 하려 </a:t>
            </a:r>
            <a:r>
              <a:rPr kumimoji="0" lang="ko-KR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함</a:t>
            </a:r>
            <a:r>
              <a:rPr kumimoji="0" lang="ko-KR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이니라</a:t>
            </a:r>
            <a:endParaRPr kumimoji="0" lang="en-US" altLang="ko-K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lang="en-US" sz="28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3641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C1711-65F8-4707-9F23-B99723462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2DE9699-4A4B-7CE7-916E-949B0B754C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923924"/>
            <a:ext cx="10974706" cy="48387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ko-KR" sz="2800" b="1" dirty="0"/>
              <a:t>2.</a:t>
            </a:r>
            <a:r>
              <a:rPr lang="ko-KR" altLang="en-US" sz="2800" b="1" dirty="0"/>
              <a:t> 요한복음이란</a:t>
            </a:r>
            <a:r>
              <a:rPr lang="en-US" altLang="ko-KR" sz="2800" b="1" dirty="0"/>
              <a:t>? (</a:t>
            </a:r>
            <a:r>
              <a:rPr lang="ko-KR" altLang="en-US" sz="2800" b="1" dirty="0"/>
              <a:t>주제</a:t>
            </a:r>
            <a:r>
              <a:rPr lang="en-US" altLang="ko-KR" sz="2800" b="1" dirty="0"/>
              <a:t>/</a:t>
            </a:r>
            <a:r>
              <a:rPr lang="ko-KR" altLang="en-US" sz="2800" b="1" dirty="0"/>
              <a:t>독자</a:t>
            </a:r>
            <a:r>
              <a:rPr lang="en-US" altLang="ko-KR" sz="2800" b="1" dirty="0"/>
              <a:t>/</a:t>
            </a:r>
            <a:r>
              <a:rPr lang="ko-KR" altLang="en-US" sz="2800" b="1" dirty="0"/>
              <a:t>목적</a:t>
            </a:r>
            <a:r>
              <a:rPr lang="en-US" altLang="ko-KR" sz="2800" b="1" dirty="0"/>
              <a:t>/</a:t>
            </a:r>
            <a:r>
              <a:rPr lang="ko-KR" altLang="en-US" sz="2800" b="1" dirty="0"/>
              <a:t>구조</a:t>
            </a:r>
            <a:r>
              <a:rPr lang="en-US" altLang="ko-KR" sz="2800" b="1" dirty="0"/>
              <a:t>)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D3A72A0-1282-1987-B113-EAFEB9800B26}"/>
              </a:ext>
            </a:extLst>
          </p:cNvPr>
          <p:cNvSpPr txBox="1">
            <a:spLocks/>
          </p:cNvSpPr>
          <p:nvPr/>
        </p:nvSpPr>
        <p:spPr>
          <a:xfrm>
            <a:off x="571500" y="1828799"/>
            <a:ext cx="10479406" cy="3933825"/>
          </a:xfrm>
          <a:prstGeom prst="rect">
            <a:avLst/>
          </a:prstGeom>
        </p:spPr>
        <p:txBody>
          <a:bodyPr vert="horz" lIns="0" tIns="45720" rIns="0" bIns="45720" rtlCol="0"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" marR="0" lvl="0" indent="-9144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주제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새창조</a:t>
            </a:r>
            <a:endParaRPr kumimoji="0" lang="en-US" altLang="ko-KR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독자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헬라인 </a:t>
            </a:r>
            <a:r>
              <a:rPr lang="en-US" altLang="ko-KR" sz="2800" b="1" dirty="0">
                <a:solidFill>
                  <a:srgbClr val="0070C0"/>
                </a:solidFill>
                <a:latin typeface="Calibri" panose="020F0502020204030204"/>
                <a:ea typeface="맑은 고딕" panose="020B0503020000020004" pitchFamily="50" charset="-127"/>
              </a:rPr>
              <a:t>(</a:t>
            </a:r>
            <a:r>
              <a:rPr lang="ko-KR" altLang="en-US" sz="2800" b="1" dirty="0">
                <a:solidFill>
                  <a:srgbClr val="0070C0"/>
                </a:solidFill>
                <a:latin typeface="Calibri" panose="020F0502020204030204"/>
                <a:ea typeface="맑은 고딕" panose="020B0503020000020004" pitchFamily="50" charset="-127"/>
              </a:rPr>
              <a:t>그리스 문화권</a:t>
            </a:r>
            <a:r>
              <a:rPr lang="en-US" altLang="ko-KR" sz="2800" b="1" dirty="0">
                <a:solidFill>
                  <a:srgbClr val="0070C0"/>
                </a:solidFill>
                <a:latin typeface="Calibri" panose="020F0502020204030204"/>
                <a:ea typeface="맑은 고딕" panose="020B0503020000020004" pitchFamily="50" charset="-127"/>
              </a:rPr>
              <a:t>)</a:t>
            </a:r>
            <a:endParaRPr kumimoji="0" lang="en-US" altLang="ko-KR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목적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요 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20:30-31)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예수 그리스도를 믿어 생명을 얻게 하는 것 </a:t>
            </a:r>
            <a:endParaRPr kumimoji="0" lang="en-US" altLang="ko-KR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특징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: ‘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예수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그는 누구인가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?’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의</a:t>
            </a:r>
            <a:r>
              <a:rPr lang="en-US" altLang="ko-KR" sz="28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/>
                <a:ea typeface="맑은 고딕" panose="020B0503020000020004" pitchFamily="50" charset="-127"/>
              </a:rPr>
              <a:t> </a:t>
            </a:r>
            <a:r>
              <a:rPr lang="ko-KR" altLang="en-US" sz="28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/>
                <a:ea typeface="맑은 고딕" panose="020B0503020000020004" pitchFamily="50" charset="-127"/>
              </a:rPr>
              <a:t>질문에 대한 대답</a:t>
            </a:r>
            <a:endParaRPr kumimoji="0" lang="en-US" altLang="ko-KR" sz="2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구조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0469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AE0DE-84DB-116B-E46A-D805DD8CB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8B54F70-AF88-42AF-F4B4-E5F7CF86F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923924"/>
            <a:ext cx="10974706" cy="48387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altLang="ko-KR" sz="2800" b="1" dirty="0"/>
              <a:t> </a:t>
            </a:r>
            <a:r>
              <a:rPr lang="ko-KR" altLang="en-US" sz="2800" b="1" dirty="0"/>
              <a:t> </a:t>
            </a:r>
            <a:r>
              <a:rPr lang="ko-KR" altLang="en-US" sz="2800" b="1" dirty="0">
                <a:solidFill>
                  <a:srgbClr val="C00000"/>
                </a:solidFill>
              </a:rPr>
              <a:t>예수</a:t>
            </a:r>
            <a:r>
              <a:rPr lang="en-US" altLang="ko-KR" sz="2800" b="1" dirty="0">
                <a:solidFill>
                  <a:srgbClr val="C00000"/>
                </a:solidFill>
              </a:rPr>
              <a:t>, </a:t>
            </a:r>
            <a:r>
              <a:rPr lang="ko-KR" altLang="en-US" sz="2800" b="1" dirty="0">
                <a:solidFill>
                  <a:srgbClr val="C00000"/>
                </a:solidFill>
              </a:rPr>
              <a:t>그는 누구인가</a:t>
            </a:r>
            <a:r>
              <a:rPr lang="en-US" altLang="ko-KR" sz="28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67349C-2266-5288-5B8E-829838FFA65B}"/>
              </a:ext>
            </a:extLst>
          </p:cNvPr>
          <p:cNvSpPr txBox="1">
            <a:spLocks/>
          </p:cNvSpPr>
          <p:nvPr/>
        </p:nvSpPr>
        <p:spPr>
          <a:xfrm>
            <a:off x="571500" y="1828799"/>
            <a:ext cx="4181475" cy="3933825"/>
          </a:xfrm>
          <a:prstGeom prst="rect">
            <a:avLst/>
          </a:prstGeom>
        </p:spPr>
        <p:txBody>
          <a:bodyPr vert="horz" lIns="0" tIns="45720" rIns="0" bIns="45720" rtlCol="0"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" marR="0" lvl="0" indent="-9144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나는 </a:t>
            </a:r>
            <a:r>
              <a:rPr lang="en-US" altLang="ko-KR" sz="28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맑은 고딕" panose="020B0503020000020004" pitchFamily="50" charset="-127"/>
              </a:rPr>
              <a:t>                        </a:t>
            </a:r>
            <a:r>
              <a:rPr lang="en-US" altLang="ko-KR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맑은 고딕" panose="020B0503020000020004" pitchFamily="50" charset="-127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이다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.</a:t>
            </a:r>
          </a:p>
          <a:p>
            <a:pPr marL="91440" marR="0" lvl="0" indent="-9144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나는 </a:t>
            </a:r>
            <a:r>
              <a:rPr lang="en-US" altLang="ko-KR" sz="28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맑은 고딕" panose="020B0503020000020004" pitchFamily="50" charset="-127"/>
              </a:rPr>
              <a:t>                        </a:t>
            </a:r>
            <a:r>
              <a:rPr lang="en-US" altLang="ko-KR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맑은 고딕" panose="020B0503020000020004" pitchFamily="50" charset="-127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이다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.</a:t>
            </a:r>
            <a:endParaRPr lang="en-US" altLang="ko-KR" sz="28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  <a:ea typeface="맑은 고딕" panose="020B0503020000020004" pitchFamily="50" charset="-127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나는 </a:t>
            </a:r>
            <a:r>
              <a:rPr lang="en-US" altLang="ko-KR" sz="28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맑은 고딕" panose="020B0503020000020004" pitchFamily="50" charset="-127"/>
              </a:rPr>
              <a:t>                        </a:t>
            </a:r>
            <a:r>
              <a:rPr lang="en-US" altLang="ko-KR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맑은 고딕" panose="020B0503020000020004" pitchFamily="50" charset="-127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이다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.</a:t>
            </a:r>
          </a:p>
          <a:p>
            <a:pPr marL="91440" marR="0" lvl="0" indent="-9144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맑은 고딕" panose="020B0503020000020004" pitchFamily="50" charset="-127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나는 </a:t>
            </a:r>
            <a:r>
              <a:rPr lang="en-US" altLang="ko-KR" sz="28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맑은 고딕" panose="020B0503020000020004" pitchFamily="50" charset="-127"/>
              </a:rPr>
              <a:t>                        </a:t>
            </a:r>
            <a:r>
              <a:rPr lang="en-US" altLang="ko-KR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맑은 고딕" panose="020B0503020000020004" pitchFamily="50" charset="-127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이다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.</a:t>
            </a:r>
            <a:endParaRPr lang="en-US" altLang="ko-KR" sz="28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  <a:ea typeface="맑은 고딕" panose="020B0503020000020004" pitchFamily="50" charset="-127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나는 </a:t>
            </a:r>
            <a:r>
              <a:rPr lang="en-US" altLang="ko-KR" sz="28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맑은 고딕" panose="020B0503020000020004" pitchFamily="50" charset="-127"/>
              </a:rPr>
              <a:t>                        </a:t>
            </a:r>
            <a:r>
              <a:rPr lang="en-US" altLang="ko-KR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맑은 고딕" panose="020B0503020000020004" pitchFamily="50" charset="-127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이다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9481B-114D-AF20-2187-E3F9E683C45D}"/>
              </a:ext>
            </a:extLst>
          </p:cNvPr>
          <p:cNvSpPr txBox="1">
            <a:spLocks/>
          </p:cNvSpPr>
          <p:nvPr/>
        </p:nvSpPr>
        <p:spPr>
          <a:xfrm>
            <a:off x="4533900" y="1828799"/>
            <a:ext cx="4181475" cy="3933825"/>
          </a:xfrm>
          <a:prstGeom prst="rect">
            <a:avLst/>
          </a:prstGeom>
        </p:spPr>
        <p:txBody>
          <a:bodyPr vert="horz" lIns="0" tIns="45720" rIns="0" bIns="45720" rtlCol="0"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" marR="0" lvl="0" indent="-9144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나는 </a:t>
            </a:r>
            <a:r>
              <a:rPr lang="en-US" altLang="ko-KR" sz="28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맑은 고딕" panose="020B0503020000020004" pitchFamily="50" charset="-127"/>
              </a:rPr>
              <a:t>                        </a:t>
            </a:r>
            <a:r>
              <a:rPr lang="en-US" altLang="ko-KR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맑은 고딕" panose="020B0503020000020004" pitchFamily="50" charset="-127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이다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.</a:t>
            </a:r>
          </a:p>
          <a:p>
            <a:pPr marL="91440" marR="0" lvl="0" indent="-9144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나는 </a:t>
            </a:r>
            <a:r>
              <a:rPr lang="en-US" altLang="ko-KR" sz="28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맑은 고딕" panose="020B0503020000020004" pitchFamily="50" charset="-127"/>
              </a:rPr>
              <a:t>                        </a:t>
            </a:r>
            <a:r>
              <a:rPr lang="en-US" altLang="ko-KR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맑은 고딕" panose="020B0503020000020004" pitchFamily="50" charset="-127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이다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.</a:t>
            </a:r>
            <a:endParaRPr lang="en-US" altLang="ko-KR" sz="28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  <a:ea typeface="맑은 고딕" panose="020B0503020000020004" pitchFamily="50" charset="-127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나는 </a:t>
            </a:r>
            <a:r>
              <a:rPr lang="en-US" altLang="ko-KR" sz="28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맑은 고딕" panose="020B0503020000020004" pitchFamily="50" charset="-127"/>
              </a:rPr>
              <a:t>                        </a:t>
            </a:r>
            <a:r>
              <a:rPr lang="en-US" altLang="ko-KR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맑은 고딕" panose="020B0503020000020004" pitchFamily="50" charset="-127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이다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.</a:t>
            </a:r>
          </a:p>
          <a:p>
            <a:pPr marL="91440" marR="0" lvl="0" indent="-9144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맑은 고딕" panose="020B0503020000020004" pitchFamily="50" charset="-127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나는 </a:t>
            </a:r>
            <a:r>
              <a:rPr lang="en-US" altLang="ko-KR" sz="28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맑은 고딕" panose="020B0503020000020004" pitchFamily="50" charset="-127"/>
              </a:rPr>
              <a:t>                        </a:t>
            </a:r>
            <a:r>
              <a:rPr lang="en-US" altLang="ko-KR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맑은 고딕" panose="020B0503020000020004" pitchFamily="50" charset="-127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이다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.</a:t>
            </a:r>
            <a:endParaRPr lang="en-US" altLang="ko-KR" sz="28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  <a:ea typeface="맑은 고딕" panose="020B0503020000020004" pitchFamily="50" charset="-127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나는 </a:t>
            </a:r>
            <a:r>
              <a:rPr lang="en-US" altLang="ko-KR" sz="28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맑은 고딕" panose="020B0503020000020004" pitchFamily="50" charset="-127"/>
              </a:rPr>
              <a:t>                        </a:t>
            </a:r>
            <a:r>
              <a:rPr lang="en-US" altLang="ko-KR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맑은 고딕" panose="020B0503020000020004" pitchFamily="50" charset="-127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이다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1429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233E4-5653-444A-B6A5-241280AB8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66012DC-E15E-B1A8-D373-0C709D609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923924"/>
            <a:ext cx="10974706" cy="48387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altLang="ko-KR" sz="2800" b="1" dirty="0"/>
              <a:t> </a:t>
            </a:r>
            <a:r>
              <a:rPr lang="ko-KR" altLang="en-US" sz="2800" b="1" dirty="0"/>
              <a:t> </a:t>
            </a:r>
            <a:r>
              <a:rPr lang="ko-KR" altLang="en-US" sz="2800" b="1" dirty="0">
                <a:solidFill>
                  <a:srgbClr val="C00000"/>
                </a:solidFill>
              </a:rPr>
              <a:t>예수</a:t>
            </a:r>
            <a:r>
              <a:rPr lang="en-US" altLang="ko-KR" sz="2800" b="1" dirty="0">
                <a:solidFill>
                  <a:srgbClr val="C00000"/>
                </a:solidFill>
              </a:rPr>
              <a:t>, </a:t>
            </a:r>
            <a:r>
              <a:rPr lang="ko-KR" altLang="en-US" sz="2800" b="1" dirty="0">
                <a:solidFill>
                  <a:srgbClr val="C00000"/>
                </a:solidFill>
              </a:rPr>
              <a:t>그는 누구인가</a:t>
            </a:r>
            <a:r>
              <a:rPr lang="en-US" altLang="ko-KR" sz="28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4D60AEF-AD2C-5E65-C38C-EF40930CB3A2}"/>
              </a:ext>
            </a:extLst>
          </p:cNvPr>
          <p:cNvSpPr txBox="1">
            <a:spLocks/>
          </p:cNvSpPr>
          <p:nvPr/>
        </p:nvSpPr>
        <p:spPr>
          <a:xfrm>
            <a:off x="571500" y="1828799"/>
            <a:ext cx="10479406" cy="393382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" marR="0" lvl="0" indent="-9144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lang="el-GR" sz="2800" b="1" i="0" u="none" strike="noStrike" baseline="0" dirty="0">
                <a:latin typeface="SBL"/>
              </a:rPr>
              <a:t>Εγώ εἰμι </a:t>
            </a:r>
            <a:r>
              <a:rPr lang="en-US" sz="28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/>
                <a:ea typeface="맑은 고딕" panose="020B0503020000020004" pitchFamily="50" charset="-127"/>
              </a:rPr>
              <a:t>(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에고 에이미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):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나는 </a:t>
            </a:r>
            <a:r>
              <a:rPr kumimoji="0" lang="en-US" altLang="ko-KR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   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이다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.</a:t>
            </a:r>
            <a:endParaRPr lang="en-US" altLang="ko-KR" sz="2800" b="1" dirty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E48312"/>
              </a:buClr>
              <a:buSzPct val="100000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3005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9B98E-710A-1088-650C-D6CA31624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5B5E524-C6F5-D952-0E0E-95B10256081F}"/>
              </a:ext>
            </a:extLst>
          </p:cNvPr>
          <p:cNvSpPr/>
          <p:nvPr/>
        </p:nvSpPr>
        <p:spPr>
          <a:xfrm>
            <a:off x="333375" y="295274"/>
            <a:ext cx="9525000" cy="6391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출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3:14-15)</a:t>
            </a:r>
          </a:p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14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하나님이 모세에게 </a:t>
            </a:r>
            <a:r>
              <a:rPr kumimoji="0" lang="ko-KR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이르시되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나는 스스로 있는 </a:t>
            </a:r>
            <a:r>
              <a:rPr kumimoji="0" lang="ko-KR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자이니라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또 </a:t>
            </a:r>
            <a:r>
              <a:rPr kumimoji="0" lang="ko-KR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이르시되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너는 이스라엘 자손에게 이같이 이르기를 스스로 있는 자가 나를 너희에게 보내셨다 하라</a:t>
            </a:r>
          </a:p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15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하나님이 또 모세에게 </a:t>
            </a:r>
            <a:r>
              <a:rPr kumimoji="0" lang="ko-KR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이르시되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너는 이스라엘 자손에게 이같이 이르기를 너희 조상의 하나님 여호와 곧 아브라함의 하나님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이삭의 하나님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야곱의 하나님께서 나를 너희에게 보내셨다 하라 이는 나의 영원한 이름이요 대대로 기억할 나의 </a:t>
            </a:r>
            <a:r>
              <a:rPr kumimoji="0" lang="ko-KR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칭호니라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6938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6DFF8-BE7A-F585-F70B-92D74B975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A0ED4EC-3624-7616-CF92-E6F56BE92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923924"/>
            <a:ext cx="10974706" cy="48387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altLang="ko-KR" sz="2800" b="1" dirty="0"/>
              <a:t> </a:t>
            </a:r>
            <a:r>
              <a:rPr lang="ko-KR" altLang="en-US" sz="2800" b="1" dirty="0"/>
              <a:t> </a:t>
            </a:r>
            <a:r>
              <a:rPr lang="ko-KR" altLang="en-US" sz="2800" b="1" dirty="0">
                <a:solidFill>
                  <a:srgbClr val="C00000"/>
                </a:solidFill>
              </a:rPr>
              <a:t>예수</a:t>
            </a:r>
            <a:r>
              <a:rPr lang="en-US" altLang="ko-KR" sz="2800" b="1" dirty="0">
                <a:solidFill>
                  <a:srgbClr val="C00000"/>
                </a:solidFill>
              </a:rPr>
              <a:t>, </a:t>
            </a:r>
            <a:r>
              <a:rPr lang="ko-KR" altLang="en-US" sz="2800" b="1" dirty="0">
                <a:solidFill>
                  <a:srgbClr val="C00000"/>
                </a:solidFill>
              </a:rPr>
              <a:t>그는 누구인가</a:t>
            </a:r>
            <a:r>
              <a:rPr lang="en-US" altLang="ko-KR" sz="28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05EF1B1-0222-EE45-5329-65D1824B6CE8}"/>
              </a:ext>
            </a:extLst>
          </p:cNvPr>
          <p:cNvSpPr txBox="1">
            <a:spLocks/>
          </p:cNvSpPr>
          <p:nvPr/>
        </p:nvSpPr>
        <p:spPr>
          <a:xfrm>
            <a:off x="571500" y="1828799"/>
            <a:ext cx="10479406" cy="393382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" marR="0" lvl="0" indent="-9144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l-G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SBL"/>
                <a:ea typeface="+mn-ea"/>
                <a:cs typeface="+mn-cs"/>
              </a:rPr>
              <a:t>Εγώ εἰμι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에고 에이미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):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나는 </a:t>
            </a:r>
            <a:r>
              <a:rPr kumimoji="0" lang="en-US" altLang="ko-KR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   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이다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.</a:t>
            </a:r>
          </a:p>
          <a:p>
            <a:pPr marL="91440" marR="0" lvl="0" indent="-9144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(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히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)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אֶהְיֶה אֲשֶׁר אֶהְיֶה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am who I am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나는 스스로 있는 자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47F7D8-514C-EAE7-0436-98FDA8B2D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2449" y="2847975"/>
            <a:ext cx="5724525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5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928BD-2B33-0A17-9BA3-66786D579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A1723-529F-44B5-520E-265AD7B6B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0124" y="1026585"/>
            <a:ext cx="10058400" cy="4821766"/>
          </a:xfrm>
        </p:spPr>
        <p:txBody>
          <a:bodyPr>
            <a:normAutofit/>
          </a:bodyPr>
          <a:lstStyle/>
          <a:p>
            <a:r>
              <a:rPr lang="ko-KR" altLang="en-US" sz="3200" b="1" dirty="0"/>
              <a:t>요한복음의 구조</a:t>
            </a:r>
            <a:endParaRPr lang="en-US" altLang="ko-KR" sz="32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EBFE34-7548-AA7B-BCEE-70D2C4627320}"/>
              </a:ext>
            </a:extLst>
          </p:cNvPr>
          <p:cNvCxnSpPr>
            <a:cxnSpLocks/>
          </p:cNvCxnSpPr>
          <p:nvPr/>
        </p:nvCxnSpPr>
        <p:spPr>
          <a:xfrm>
            <a:off x="1200150" y="2771775"/>
            <a:ext cx="8329612" cy="0"/>
          </a:xfrm>
          <a:prstGeom prst="line">
            <a:avLst/>
          </a:prstGeom>
          <a:ln>
            <a:headEnd type="oval"/>
            <a:tailEnd type="oval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D39C4A6-304C-EF49-801E-814EDA79769A}"/>
              </a:ext>
            </a:extLst>
          </p:cNvPr>
          <p:cNvSpPr/>
          <p:nvPr/>
        </p:nvSpPr>
        <p:spPr>
          <a:xfrm>
            <a:off x="1057271" y="2705100"/>
            <a:ext cx="741045" cy="6286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장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E1E6AF-DC46-7E0A-A522-B0BA4663E480}"/>
              </a:ext>
            </a:extLst>
          </p:cNvPr>
          <p:cNvSpPr/>
          <p:nvPr/>
        </p:nvSpPr>
        <p:spPr>
          <a:xfrm>
            <a:off x="8875396" y="2714623"/>
            <a:ext cx="879155" cy="6286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장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5C27F9-DD14-24B5-78EC-EE269CC4F390}"/>
              </a:ext>
            </a:extLst>
          </p:cNvPr>
          <p:cNvSpPr/>
          <p:nvPr/>
        </p:nvSpPr>
        <p:spPr>
          <a:xfrm>
            <a:off x="8203407" y="2705100"/>
            <a:ext cx="741045" cy="6286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장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FD768F-4E38-E0F5-46DA-940FF6A0DF50}"/>
              </a:ext>
            </a:extLst>
          </p:cNvPr>
          <p:cNvSpPr/>
          <p:nvPr/>
        </p:nvSpPr>
        <p:spPr>
          <a:xfrm>
            <a:off x="4365783" y="2714623"/>
            <a:ext cx="741045" cy="6286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12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장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F21021-E559-AC25-73B7-C271FF14E48C}"/>
              </a:ext>
            </a:extLst>
          </p:cNvPr>
          <p:cNvSpPr/>
          <p:nvPr/>
        </p:nvSpPr>
        <p:spPr>
          <a:xfrm>
            <a:off x="5087779" y="2714623"/>
            <a:ext cx="741045" cy="6286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13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장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D45AA59-D753-A290-A8E8-83C9A24901B0}"/>
              </a:ext>
            </a:extLst>
          </p:cNvPr>
          <p:cNvSpPr/>
          <p:nvPr/>
        </p:nvSpPr>
        <p:spPr>
          <a:xfrm>
            <a:off x="1745460" y="3313066"/>
            <a:ext cx="4083363" cy="26629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가나 혼인잔치의 포도주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(2:1-11)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왕의 신하의 아들의 치유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(4:43-54)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38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년 된 병자의 치유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(5:2-9)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오병이어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(6:1-15)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물 위를 걸으심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(6:16-21)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태생적 시각 장애인의 치유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(9:1-12)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죽은 나사로를 살리심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(11:1-44)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1BC2FE-2A51-B401-8BB2-7F9BA0EB33BB}"/>
              </a:ext>
            </a:extLst>
          </p:cNvPr>
          <p:cNvSpPr/>
          <p:nvPr/>
        </p:nvSpPr>
        <p:spPr>
          <a:xfrm>
            <a:off x="5835011" y="3367081"/>
            <a:ext cx="2453641" cy="2131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십자가의 길</a:t>
            </a: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영광의 길</a:t>
            </a:r>
            <a:b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</a:b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가룟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유다의 배신</a:t>
            </a: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제자들의 배신</a:t>
            </a: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이스라엘의 배신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CC1BA1-04FC-9264-5ADC-F2DE7D5D3F31}"/>
              </a:ext>
            </a:extLst>
          </p:cNvPr>
          <p:cNvSpPr/>
          <p:nvPr/>
        </p:nvSpPr>
        <p:spPr>
          <a:xfrm>
            <a:off x="8964335" y="3381364"/>
            <a:ext cx="1017270" cy="7660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회복</a:t>
            </a: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사명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352ADB6-711F-0329-5611-51A92CFFDCBF}"/>
              </a:ext>
            </a:extLst>
          </p:cNvPr>
          <p:cNvCxnSpPr>
            <a:cxnSpLocks/>
          </p:cNvCxnSpPr>
          <p:nvPr/>
        </p:nvCxnSpPr>
        <p:spPr>
          <a:xfrm>
            <a:off x="1847850" y="2398497"/>
            <a:ext cx="3239929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E4342903-7DEB-F52F-5894-32086A5DCEB2}"/>
              </a:ext>
            </a:extLst>
          </p:cNvPr>
          <p:cNvSpPr/>
          <p:nvPr/>
        </p:nvSpPr>
        <p:spPr>
          <a:xfrm>
            <a:off x="2785108" y="2131509"/>
            <a:ext cx="1310641" cy="514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표적의 책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F1968C7-2F65-6B16-778A-075283AB522F}"/>
              </a:ext>
            </a:extLst>
          </p:cNvPr>
          <p:cNvCxnSpPr>
            <a:cxnSpLocks/>
          </p:cNvCxnSpPr>
          <p:nvPr/>
        </p:nvCxnSpPr>
        <p:spPr>
          <a:xfrm>
            <a:off x="5145404" y="2402970"/>
            <a:ext cx="3027522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FAC3CDEE-7B4A-72CE-1886-3DC46E47B2B1}"/>
              </a:ext>
            </a:extLst>
          </p:cNvPr>
          <p:cNvSpPr/>
          <p:nvPr/>
        </p:nvSpPr>
        <p:spPr>
          <a:xfrm>
            <a:off x="6111716" y="2171126"/>
            <a:ext cx="1310641" cy="514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영광의 책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E31C574-6E8B-4F0D-2E02-9733CF8E2B20}"/>
              </a:ext>
            </a:extLst>
          </p:cNvPr>
          <p:cNvSpPr/>
          <p:nvPr/>
        </p:nvSpPr>
        <p:spPr>
          <a:xfrm>
            <a:off x="8933500" y="2177401"/>
            <a:ext cx="655321" cy="514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에필로그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FF7787D-09E1-8E7A-85D3-AA6266A10D6B}"/>
              </a:ext>
            </a:extLst>
          </p:cNvPr>
          <p:cNvSpPr/>
          <p:nvPr/>
        </p:nvSpPr>
        <p:spPr>
          <a:xfrm>
            <a:off x="1143950" y="2156835"/>
            <a:ext cx="570553" cy="514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서론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E479900-F2A7-48CC-3198-D0BFA9FFB0AC}"/>
              </a:ext>
            </a:extLst>
          </p:cNvPr>
          <p:cNvCxnSpPr>
            <a:cxnSpLocks/>
          </p:cNvCxnSpPr>
          <p:nvPr/>
        </p:nvCxnSpPr>
        <p:spPr>
          <a:xfrm>
            <a:off x="5106828" y="2156835"/>
            <a:ext cx="0" cy="908478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A2882FB-8E43-F1E0-5BAC-74046898F5AE}"/>
              </a:ext>
            </a:extLst>
          </p:cNvPr>
          <p:cNvCxnSpPr>
            <a:cxnSpLocks/>
          </p:cNvCxnSpPr>
          <p:nvPr/>
        </p:nvCxnSpPr>
        <p:spPr>
          <a:xfrm>
            <a:off x="8896352" y="2200208"/>
            <a:ext cx="0" cy="908478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FEDCE55-176B-6E7B-AE4D-D53B7218B207}"/>
              </a:ext>
            </a:extLst>
          </p:cNvPr>
          <p:cNvCxnSpPr>
            <a:cxnSpLocks/>
          </p:cNvCxnSpPr>
          <p:nvPr/>
        </p:nvCxnSpPr>
        <p:spPr>
          <a:xfrm>
            <a:off x="1704977" y="2120472"/>
            <a:ext cx="0" cy="908478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98C53B48-2794-114A-1736-93C2191255D0}"/>
              </a:ext>
            </a:extLst>
          </p:cNvPr>
          <p:cNvSpPr/>
          <p:nvPr/>
        </p:nvSpPr>
        <p:spPr>
          <a:xfrm>
            <a:off x="8288652" y="2156835"/>
            <a:ext cx="570553" cy="514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결론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DA84067-D1D1-8C88-E741-95F3BD1EC66D}"/>
              </a:ext>
            </a:extLst>
          </p:cNvPr>
          <p:cNvCxnSpPr>
            <a:cxnSpLocks/>
          </p:cNvCxnSpPr>
          <p:nvPr/>
        </p:nvCxnSpPr>
        <p:spPr>
          <a:xfrm>
            <a:off x="8298177" y="2166360"/>
            <a:ext cx="0" cy="908478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FA935CCD-8FC6-ABF0-3408-B3E6C0808F8E}"/>
              </a:ext>
            </a:extLst>
          </p:cNvPr>
          <p:cNvSpPr/>
          <p:nvPr/>
        </p:nvSpPr>
        <p:spPr>
          <a:xfrm>
            <a:off x="8203407" y="3370227"/>
            <a:ext cx="760929" cy="7660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생명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b="1" dirty="0">
                <a:solidFill>
                  <a:srgbClr val="009900"/>
                </a:solidFill>
                <a:latin typeface="Calibri" panose="020F0502020204030204"/>
                <a:ea typeface="맑은 고딕" panose="020B0503020000020004" pitchFamily="50" charset="-127"/>
              </a:rPr>
              <a:t>(</a:t>
            </a:r>
            <a:r>
              <a:rPr lang="ko-KR" altLang="en-US" b="1" dirty="0">
                <a:solidFill>
                  <a:srgbClr val="009900"/>
                </a:solidFill>
                <a:latin typeface="Calibri" panose="020F0502020204030204"/>
                <a:ea typeface="맑은 고딕" panose="020B0503020000020004" pitchFamily="50" charset="-127"/>
              </a:rPr>
              <a:t>믿음</a:t>
            </a:r>
            <a:r>
              <a:rPr lang="en-US" altLang="ko-KR" b="1" dirty="0">
                <a:solidFill>
                  <a:srgbClr val="009900"/>
                </a:solidFill>
                <a:latin typeface="Calibri" panose="020F0502020204030204"/>
                <a:ea typeface="맑은 고딕" panose="020B0503020000020004" pitchFamily="50" charset="-127"/>
              </a:rPr>
              <a:t>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C65191-F477-44CA-D0D6-5208633F87C3}"/>
              </a:ext>
            </a:extLst>
          </p:cNvPr>
          <p:cNvSpPr/>
          <p:nvPr/>
        </p:nvSpPr>
        <p:spPr>
          <a:xfrm>
            <a:off x="728191" y="3178784"/>
            <a:ext cx="986788" cy="7660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ko-KR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새창조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408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43C5C-F6B0-8E55-2503-3FE81E32E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E997B8F-25ED-B294-1CAD-FB6C494C2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5" y="971549"/>
            <a:ext cx="10479406" cy="393382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5. ‘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태초에 말씀이 </a:t>
            </a:r>
            <a:r>
              <a:rPr kumimoji="0" lang="ko-KR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계시니라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의 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‘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태초에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’</a:t>
            </a:r>
            <a:r>
              <a:rPr lang="ko-KR" altLang="en-US" sz="2800" b="1" dirty="0"/>
              <a:t>의 의미 </a:t>
            </a:r>
            <a:r>
              <a:rPr lang="en-US" altLang="ko-KR" sz="2800" b="1" dirty="0"/>
              <a:t>(</a:t>
            </a:r>
            <a:r>
              <a:rPr lang="ko-KR" altLang="en-US" sz="2800" b="1" dirty="0"/>
              <a:t>창 </a:t>
            </a:r>
            <a:r>
              <a:rPr lang="en-US" altLang="ko-KR" sz="2800" b="1" dirty="0"/>
              <a:t>1:1-5)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149838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898D5-1128-16D1-1B54-005A263D5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3CBBDF0-EF1C-7A58-9DB8-ACB499B46B65}"/>
              </a:ext>
            </a:extLst>
          </p:cNvPr>
          <p:cNvSpPr/>
          <p:nvPr/>
        </p:nvSpPr>
        <p:spPr>
          <a:xfrm>
            <a:off x="333375" y="295274"/>
            <a:ext cx="9525000" cy="6391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창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1:1-5)</a:t>
            </a:r>
          </a:p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1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태초에 하나님이 천지를 </a:t>
            </a:r>
            <a:r>
              <a:rPr kumimoji="0" lang="ko-KR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창조하시니라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2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땅이 혼돈하고 공허하며 </a:t>
            </a:r>
            <a:r>
              <a:rPr kumimoji="0" lang="ko-KR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흑암이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깊음 위에 있고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하나님의 영은 수면 위에 </a:t>
            </a:r>
            <a:r>
              <a:rPr kumimoji="0" lang="ko-KR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운행하시니라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3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하나님이 </a:t>
            </a:r>
            <a:r>
              <a:rPr kumimoji="0" lang="ko-KR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이르시되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빛이 있으라 하시니 빛이 있었고</a:t>
            </a:r>
          </a:p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4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빛이 하나님이 보시기에 좋았더라 하나님이 빛과 어둠을 </a:t>
            </a:r>
            <a:r>
              <a:rPr kumimoji="0" lang="ko-KR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나누사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5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하나님이 빛을 낮이라 부르시고 어둠을 밤이라 </a:t>
            </a:r>
            <a:r>
              <a:rPr kumimoji="0" lang="ko-KR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부르시니라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저녁이 되고 아침이 되니 이는 첫째 </a:t>
            </a:r>
            <a:r>
              <a:rPr kumimoji="0" lang="ko-KR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날이니라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4978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A31C5-5300-9467-89DD-8F11BDF4E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16DEAE-A418-6B16-AD4D-A12F1BD3CAB0}"/>
              </a:ext>
            </a:extLst>
          </p:cNvPr>
          <p:cNvSpPr/>
          <p:nvPr/>
        </p:nvSpPr>
        <p:spPr>
          <a:xfrm>
            <a:off x="333375" y="295274"/>
            <a:ext cx="9525000" cy="6391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창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1:31-2:3)</a:t>
            </a:r>
          </a:p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31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하나님이 지으신 그 모든 것을 보시니 보시기에 심히 좋았더라 저녁이 되고 아침이 되니 이는 여섯째 </a:t>
            </a:r>
            <a:r>
              <a:rPr kumimoji="0" lang="ko-KR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날이니라</a:t>
            </a:r>
            <a:endParaRPr kumimoji="0" lang="en-US" altLang="ko-K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1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천지와 만물이 </a:t>
            </a:r>
            <a:r>
              <a:rPr kumimoji="0" lang="ko-KR" altLang="en-US" sz="2800" b="1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다 </a:t>
            </a:r>
            <a:r>
              <a:rPr kumimoji="0" lang="ko-KR" altLang="en-US" sz="2800" b="1" i="0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이루어지니라</a:t>
            </a:r>
            <a:endParaRPr kumimoji="0" lang="ko-KR" altLang="en-US" sz="2800" b="1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2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하나님이 그가 하시던 일을 일곱째 날에 마치시니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그가 하시던 모든 일을 그치고 일곱째 날에 </a:t>
            </a:r>
            <a:r>
              <a:rPr kumimoji="0" lang="ko-KR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안식하시니라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3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하나님이 그 일곱째 날을 복되게 하사 거룩하게 하셨으니 이는 하나님이 그 창조하시며 만드시던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모든 일을 마치시고 그 날에 </a:t>
            </a:r>
            <a:r>
              <a:rPr kumimoji="0" lang="ko-KR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안식하셨음이니라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9151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9A033-FFDC-1172-9C74-DFA81402C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EF067-1945-8196-0BE1-5158B6220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05" y="1026584"/>
            <a:ext cx="10058400" cy="4821766"/>
          </a:xfrm>
        </p:spPr>
        <p:txBody>
          <a:bodyPr>
            <a:normAutofit/>
          </a:bodyPr>
          <a:lstStyle/>
          <a:p>
            <a:r>
              <a:rPr lang="ko-KR" altLang="en-US" sz="3200" b="1" dirty="0">
                <a:solidFill>
                  <a:srgbClr val="C00000"/>
                </a:solidFill>
              </a:rPr>
              <a:t>안식</a:t>
            </a:r>
            <a:r>
              <a:rPr lang="ko-KR" altLang="en-US" sz="3200" b="1" dirty="0"/>
              <a:t>의 의미</a:t>
            </a:r>
            <a:endParaRPr lang="en-US" sz="1400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F80E5BA-D47B-0DE9-B81F-1B8EC1544865}"/>
              </a:ext>
            </a:extLst>
          </p:cNvPr>
          <p:cNvCxnSpPr>
            <a:cxnSpLocks/>
          </p:cNvCxnSpPr>
          <p:nvPr/>
        </p:nvCxnSpPr>
        <p:spPr>
          <a:xfrm>
            <a:off x="1200150" y="3228975"/>
            <a:ext cx="8329612" cy="0"/>
          </a:xfrm>
          <a:prstGeom prst="line">
            <a:avLst/>
          </a:prstGeom>
          <a:ln>
            <a:headEnd type="oval"/>
            <a:tailEnd type="oval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F5C952D9-8A10-2161-1E3A-9956E1AFF699}"/>
              </a:ext>
            </a:extLst>
          </p:cNvPr>
          <p:cNvSpPr/>
          <p:nvPr/>
        </p:nvSpPr>
        <p:spPr>
          <a:xfrm>
            <a:off x="1005896" y="3677293"/>
            <a:ext cx="1440061" cy="405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dirty="0">
                <a:solidFill>
                  <a:srgbClr val="0070C0"/>
                </a:solidFill>
                <a:latin typeface="Calibri" panose="020F0502020204030204"/>
              </a:rPr>
              <a:t>창조의 시작</a:t>
            </a:r>
            <a:endParaRPr lang="en-US" altLang="ko-KR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창 </a:t>
            </a:r>
            <a:r>
              <a:rPr lang="en-US" altLang="ko-KR" dirty="0">
                <a:solidFill>
                  <a:srgbClr val="0070C0"/>
                </a:solidFill>
                <a:latin typeface="Calibri" panose="020F0502020204030204"/>
              </a:rPr>
              <a:t>2:1-3)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7EC0A36-2730-F7C4-6A84-BACCB5D85CA8}"/>
              </a:ext>
            </a:extLst>
          </p:cNvPr>
          <p:cNvCxnSpPr>
            <a:cxnSpLocks/>
          </p:cNvCxnSpPr>
          <p:nvPr/>
        </p:nvCxnSpPr>
        <p:spPr>
          <a:xfrm>
            <a:off x="5011578" y="2623560"/>
            <a:ext cx="0" cy="908478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63C4B-2EE6-B084-C86F-2F0E6A057552}"/>
              </a:ext>
            </a:extLst>
          </p:cNvPr>
          <p:cNvCxnSpPr>
            <a:cxnSpLocks/>
          </p:cNvCxnSpPr>
          <p:nvPr/>
        </p:nvCxnSpPr>
        <p:spPr>
          <a:xfrm>
            <a:off x="1704977" y="2577672"/>
            <a:ext cx="0" cy="908478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C199F2-4280-9B74-817E-B23E2464BAC8}"/>
              </a:ext>
            </a:extLst>
          </p:cNvPr>
          <p:cNvCxnSpPr>
            <a:cxnSpLocks/>
          </p:cNvCxnSpPr>
          <p:nvPr/>
        </p:nvCxnSpPr>
        <p:spPr>
          <a:xfrm>
            <a:off x="8298177" y="2623560"/>
            <a:ext cx="0" cy="908478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ABE70E96-5CA3-1766-B906-16EAB7E8962E}"/>
              </a:ext>
            </a:extLst>
          </p:cNvPr>
          <p:cNvSpPr/>
          <p:nvPr/>
        </p:nvSpPr>
        <p:spPr>
          <a:xfrm>
            <a:off x="4204633" y="3691681"/>
            <a:ext cx="1613890" cy="405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dirty="0">
                <a:solidFill>
                  <a:srgbClr val="0070C0"/>
                </a:solidFill>
                <a:latin typeface="Calibri" panose="020F0502020204030204"/>
              </a:rPr>
              <a:t>창조의 절정</a:t>
            </a:r>
            <a:endParaRPr lang="en-US" altLang="ko-KR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요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19:30)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6D510D-E7BE-1BA4-96CF-8D6C741717BD}"/>
              </a:ext>
            </a:extLst>
          </p:cNvPr>
          <p:cNvSpPr/>
          <p:nvPr/>
        </p:nvSpPr>
        <p:spPr>
          <a:xfrm>
            <a:off x="7577199" y="3683214"/>
            <a:ext cx="1441956" cy="405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dirty="0">
                <a:solidFill>
                  <a:srgbClr val="0070C0"/>
                </a:solidFill>
                <a:latin typeface="Calibri" panose="020F0502020204030204"/>
              </a:rPr>
              <a:t>창조의 마침</a:t>
            </a:r>
            <a:endParaRPr lang="en-US" altLang="ko-KR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계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21:6)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3250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4BA95-799F-8229-63D9-381B772B5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5BD99-F0A6-2A11-BA7F-951A06EFF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05" y="1026584"/>
            <a:ext cx="10058400" cy="4821766"/>
          </a:xfrm>
        </p:spPr>
        <p:txBody>
          <a:bodyPr>
            <a:normAutofit/>
          </a:bodyPr>
          <a:lstStyle/>
          <a:p>
            <a:r>
              <a:rPr lang="en-US" altLang="ko-KR" sz="3200" b="1" dirty="0"/>
              <a:t>‘</a:t>
            </a:r>
            <a:r>
              <a:rPr lang="ko-KR" altLang="en-US" sz="3200" b="1" dirty="0"/>
              <a:t>창조기사</a:t>
            </a:r>
            <a:r>
              <a:rPr lang="en-US" altLang="ko-KR" sz="3200" b="1" dirty="0"/>
              <a:t>’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ko-KR" altLang="en-US" sz="2400" dirty="0"/>
              <a:t>성전에 대한 묘사</a:t>
            </a:r>
            <a:endParaRPr lang="en-US" altLang="ko-KR" sz="2400" dirty="0"/>
          </a:p>
          <a:p>
            <a:pPr marL="457200" indent="-457200">
              <a:buFont typeface="+mj-lt"/>
              <a:buAutoNum type="arabicPeriod"/>
            </a:pPr>
            <a:endParaRPr lang="en-US" altLang="ko-KR" dirty="0"/>
          </a:p>
          <a:p>
            <a:pPr marL="0" indent="0">
              <a:buNone/>
            </a:pPr>
            <a:endParaRPr lang="en-US" sz="1400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337C74A-3EE5-01B7-57B2-7F0176CC1F95}"/>
              </a:ext>
            </a:extLst>
          </p:cNvPr>
          <p:cNvCxnSpPr>
            <a:cxnSpLocks/>
          </p:cNvCxnSpPr>
          <p:nvPr/>
        </p:nvCxnSpPr>
        <p:spPr>
          <a:xfrm>
            <a:off x="1200150" y="3228975"/>
            <a:ext cx="8329612" cy="0"/>
          </a:xfrm>
          <a:prstGeom prst="line">
            <a:avLst/>
          </a:prstGeom>
          <a:ln>
            <a:headEnd type="oval"/>
            <a:tailEnd type="oval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457673FE-5359-84DC-4046-C8BA0998CB5A}"/>
              </a:ext>
            </a:extLst>
          </p:cNvPr>
          <p:cNvSpPr/>
          <p:nvPr/>
        </p:nvSpPr>
        <p:spPr>
          <a:xfrm>
            <a:off x="1005896" y="3677293"/>
            <a:ext cx="1440061" cy="405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창</a:t>
            </a:r>
            <a:r>
              <a:rPr lang="ko-KR" altLang="en-US" dirty="0">
                <a:solidFill>
                  <a:srgbClr val="0070C0"/>
                </a:solidFill>
                <a:latin typeface="Calibri" panose="020F0502020204030204"/>
                <a:ea typeface="맑은 고딕" panose="020B0503020000020004" pitchFamily="50" charset="-127"/>
              </a:rPr>
              <a:t>세기</a:t>
            </a:r>
            <a:endParaRPr lang="en-US" altLang="ko-KR" dirty="0">
              <a:solidFill>
                <a:srgbClr val="0070C0"/>
              </a:solidFill>
              <a:latin typeface="Calibri" panose="020F0502020204030204"/>
              <a:ea typeface="맑은 고딕" panose="020B0503020000020004" pitchFamily="50" charset="-127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(1-2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장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CB38903-855D-918B-4699-65A11628CA97}"/>
              </a:ext>
            </a:extLst>
          </p:cNvPr>
          <p:cNvCxnSpPr>
            <a:cxnSpLocks/>
          </p:cNvCxnSpPr>
          <p:nvPr/>
        </p:nvCxnSpPr>
        <p:spPr>
          <a:xfrm>
            <a:off x="5011578" y="2943225"/>
            <a:ext cx="0" cy="588813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FD4BC97-0102-5D2E-9DF6-F764EC38AF3B}"/>
              </a:ext>
            </a:extLst>
          </p:cNvPr>
          <p:cNvCxnSpPr>
            <a:cxnSpLocks/>
          </p:cNvCxnSpPr>
          <p:nvPr/>
        </p:nvCxnSpPr>
        <p:spPr>
          <a:xfrm>
            <a:off x="1704977" y="2933700"/>
            <a:ext cx="0" cy="55245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5D6C9DE-2A1C-2057-0582-E4F3AAEC19A1}"/>
              </a:ext>
            </a:extLst>
          </p:cNvPr>
          <p:cNvCxnSpPr>
            <a:cxnSpLocks/>
          </p:cNvCxnSpPr>
          <p:nvPr/>
        </p:nvCxnSpPr>
        <p:spPr>
          <a:xfrm>
            <a:off x="8298177" y="2933700"/>
            <a:ext cx="0" cy="598338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25DE789-9AE0-9943-5146-83DAE3CEC3C0}"/>
              </a:ext>
            </a:extLst>
          </p:cNvPr>
          <p:cNvSpPr/>
          <p:nvPr/>
        </p:nvSpPr>
        <p:spPr>
          <a:xfrm>
            <a:off x="4204633" y="3691681"/>
            <a:ext cx="1613890" cy="405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복음서</a:t>
            </a: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70C0"/>
                </a:solidFill>
                <a:latin typeface="Calibri" panose="020F0502020204030204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solidFill>
                  <a:srgbClr val="0070C0"/>
                </a:solidFill>
                <a:latin typeface="Calibri" panose="020F0502020204030204"/>
                <a:ea typeface="맑은 고딕" panose="020B0503020000020004" pitchFamily="50" charset="-127"/>
              </a:rPr>
              <a:t>요 </a:t>
            </a:r>
            <a:r>
              <a:rPr lang="en-US" altLang="ko-KR" dirty="0">
                <a:solidFill>
                  <a:srgbClr val="0070C0"/>
                </a:solidFill>
                <a:latin typeface="Calibri" panose="020F0502020204030204"/>
                <a:ea typeface="맑은 고딕" panose="020B0503020000020004" pitchFamily="50" charset="-127"/>
              </a:rPr>
              <a:t>2:19-21)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367ED0-F96C-EC65-5D71-0E4853CB1990}"/>
              </a:ext>
            </a:extLst>
          </p:cNvPr>
          <p:cNvSpPr/>
          <p:nvPr/>
        </p:nvSpPr>
        <p:spPr>
          <a:xfrm>
            <a:off x="7577199" y="3683214"/>
            <a:ext cx="1441956" cy="405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계시록</a:t>
            </a: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70C0"/>
                </a:solidFill>
                <a:latin typeface="Calibri" panose="020F0502020204030204"/>
                <a:ea typeface="맑은 고딕" panose="020B0503020000020004" pitchFamily="50" charset="-127"/>
              </a:rPr>
              <a:t>(21-22</a:t>
            </a:r>
            <a:r>
              <a:rPr lang="ko-KR" altLang="en-US" dirty="0">
                <a:solidFill>
                  <a:srgbClr val="0070C0"/>
                </a:solidFill>
                <a:latin typeface="Calibri" panose="020F0502020204030204"/>
                <a:ea typeface="맑은 고딕" panose="020B0503020000020004" pitchFamily="50" charset="-127"/>
              </a:rPr>
              <a:t>장</a:t>
            </a:r>
            <a:r>
              <a:rPr lang="en-US" altLang="ko-KR" dirty="0">
                <a:solidFill>
                  <a:srgbClr val="0070C0"/>
                </a:solidFill>
                <a:latin typeface="Calibri" panose="020F0502020204030204"/>
                <a:ea typeface="맑은 고딕" panose="020B0503020000020004" pitchFamily="50" charset="-127"/>
              </a:rPr>
              <a:t>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9987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B95DA-41C9-0092-F621-E8A611A10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E539EC1-49D6-7693-6A53-E141EF28CC5A}"/>
              </a:ext>
            </a:extLst>
          </p:cNvPr>
          <p:cNvSpPr/>
          <p:nvPr/>
        </p:nvSpPr>
        <p:spPr>
          <a:xfrm>
            <a:off x="333375" y="295274"/>
            <a:ext cx="9525000" cy="6391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창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2:4)</a:t>
            </a:r>
          </a:p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4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이것이 천지가 창조될 때에 하늘과 땅의 </a:t>
            </a:r>
            <a:r>
              <a:rPr kumimoji="0" lang="ko-KR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내력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이니 여호와 하나님이 땅과 하늘을 만드시던 날에</a:t>
            </a:r>
            <a:endParaRPr kumimoji="0" lang="en-US" altLang="ko-K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algn="just">
              <a:lnSpc>
                <a:spcPct val="114000"/>
              </a:lnSpc>
              <a:spcAft>
                <a:spcPts val="1800"/>
              </a:spcAft>
              <a:defRPr/>
            </a:pPr>
            <a:r>
              <a:rPr lang="en-US" altLang="ko-KR" sz="28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800" b="1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톨레도트</a:t>
            </a:r>
            <a:r>
              <a:rPr lang="en-US" altLang="ko-KR" sz="28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he-IL" sz="3200" dirty="0">
                <a:solidFill>
                  <a:schemeClr val="tx1"/>
                </a:solidFill>
                <a:latin typeface="SBL Hebrew" panose="02000000000000000000" pitchFamily="2" charset="-79"/>
              </a:rPr>
              <a:t>תּוֹלֵדוֹת</a:t>
            </a:r>
            <a:r>
              <a:rPr lang="en-US" sz="1800" i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Arial" panose="020B0604020202020204" pitchFamily="34" charset="0"/>
              </a:rPr>
              <a:t>toledoth</a:t>
            </a:r>
            <a:r>
              <a:rPr lang="en-US" altLang="ko-KR" sz="2800" b="1" dirty="0">
                <a:solidFill>
                  <a:schemeClr val="tx1"/>
                </a:solidFill>
              </a:rPr>
              <a:t>)</a:t>
            </a:r>
          </a:p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89091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F77F9-89A3-83C3-8698-D7184A523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6E806-8AD8-4FB5-DDD8-5FAF6D830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2520" y="1187176"/>
            <a:ext cx="9966960" cy="3822974"/>
          </a:xfrm>
        </p:spPr>
        <p:txBody>
          <a:bodyPr/>
          <a:lstStyle/>
          <a:p>
            <a:pPr algn="ctr"/>
            <a:r>
              <a:rPr lang="ko-KR" altLang="en-US" dirty="0"/>
              <a:t>관찰질문</a:t>
            </a:r>
            <a:br>
              <a:rPr lang="en-US" altLang="ko-KR" dirty="0"/>
            </a:br>
            <a:r>
              <a:rPr lang="en-US" altLang="ko-KR" sz="5400" dirty="0"/>
              <a:t> </a:t>
            </a:r>
            <a:br>
              <a:rPr lang="en-US" altLang="ko-KR" dirty="0"/>
            </a:br>
            <a:r>
              <a:rPr lang="en-US" altLang="ko-KR" dirty="0"/>
              <a:t>(</a:t>
            </a:r>
            <a:r>
              <a:rPr lang="ko-KR" altLang="en-US" sz="5400" dirty="0"/>
              <a:t>요한복음 </a:t>
            </a:r>
            <a:r>
              <a:rPr lang="en-US" altLang="ko-KR" sz="5400" dirty="0"/>
              <a:t>1:1-3)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147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539BD-B2A3-3077-615B-96ED4E7EE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1FAF6B4-2A86-277E-A1CD-B349BEE303CE}"/>
              </a:ext>
            </a:extLst>
          </p:cNvPr>
          <p:cNvSpPr/>
          <p:nvPr/>
        </p:nvSpPr>
        <p:spPr>
          <a:xfrm>
            <a:off x="333375" y="295274"/>
            <a:ext cx="9525000" cy="53911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요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1:1-3)</a:t>
            </a:r>
          </a:p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1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태초에 말씀이 </a:t>
            </a:r>
            <a:r>
              <a:rPr kumimoji="0" lang="ko-KR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계시니라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이 말씀이 하나님과 함께 계셨으니 이 말씀은 곧 </a:t>
            </a:r>
            <a:r>
              <a:rPr kumimoji="0" lang="ko-KR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하나님이시니라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2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그가 태초에 하나님과 함께 계셨고</a:t>
            </a:r>
          </a:p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3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만물이 그로 말미암아 지은 바 되었으니 지은 것이 하나도 그가 없이는 된 것이 </a:t>
            </a:r>
            <a:r>
              <a:rPr kumimoji="0" lang="ko-KR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없느니라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86798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8B363-7512-9C17-5205-6A117ABA9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DFD5D-95D6-1164-03D2-6F477E977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05" y="1026584"/>
            <a:ext cx="10058400" cy="4821766"/>
          </a:xfrm>
        </p:spPr>
        <p:txBody>
          <a:bodyPr>
            <a:normAutofit/>
          </a:bodyPr>
          <a:lstStyle/>
          <a:p>
            <a:r>
              <a:rPr lang="en-US" altLang="ko-KR" sz="3200" b="1" dirty="0"/>
              <a:t>‘</a:t>
            </a:r>
            <a:r>
              <a:rPr lang="ko-KR" altLang="en-US" sz="3200" b="1" dirty="0"/>
              <a:t>태초에</a:t>
            </a:r>
            <a:r>
              <a:rPr lang="en-US" altLang="ko-KR" sz="3200" b="1" dirty="0"/>
              <a:t>’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55192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018B6-FC73-AA56-3587-7D150C336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A8787-DA16-D993-D747-CBA031947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05" y="1026584"/>
            <a:ext cx="10058400" cy="4821766"/>
          </a:xfrm>
        </p:spPr>
        <p:txBody>
          <a:bodyPr>
            <a:normAutofit/>
          </a:bodyPr>
          <a:lstStyle/>
          <a:p>
            <a:r>
              <a:rPr lang="en-US" altLang="ko-KR" sz="3200" b="1" dirty="0"/>
              <a:t>‘</a:t>
            </a:r>
            <a:r>
              <a:rPr lang="ko-KR" altLang="en-US" sz="3200" b="1" dirty="0">
                <a:solidFill>
                  <a:srgbClr val="C00000"/>
                </a:solidFill>
              </a:rPr>
              <a:t>말씀</a:t>
            </a:r>
            <a:r>
              <a:rPr lang="ko-KR" altLang="en-US" sz="3200" b="1" dirty="0"/>
              <a:t>이 </a:t>
            </a:r>
            <a:r>
              <a:rPr lang="ko-KR" altLang="en-US" sz="3200" b="1" dirty="0" err="1"/>
              <a:t>계시니라</a:t>
            </a:r>
            <a:r>
              <a:rPr lang="en-US" altLang="ko-KR" sz="3200" b="1" dirty="0"/>
              <a:t>’</a:t>
            </a:r>
          </a:p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175321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BAEE9-7248-B62E-CDB7-AB4F9939C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965EA-B570-1FF4-4F30-9FA72B85F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05" y="1026584"/>
            <a:ext cx="10058400" cy="4821766"/>
          </a:xfrm>
        </p:spPr>
        <p:txBody>
          <a:bodyPr>
            <a:normAutofit/>
          </a:bodyPr>
          <a:lstStyle/>
          <a:p>
            <a:r>
              <a:rPr lang="en-US" altLang="ko-KR" sz="3200" b="1" dirty="0"/>
              <a:t>‘</a:t>
            </a:r>
            <a:r>
              <a:rPr lang="ko-KR" altLang="en-US" sz="3200" b="1" dirty="0">
                <a:solidFill>
                  <a:srgbClr val="C00000"/>
                </a:solidFill>
              </a:rPr>
              <a:t>말씀</a:t>
            </a:r>
            <a:r>
              <a:rPr lang="ko-KR" altLang="en-US" sz="3200" b="1" dirty="0"/>
              <a:t>이 </a:t>
            </a:r>
            <a:r>
              <a:rPr lang="ko-KR" altLang="en-US" sz="3200" b="1" dirty="0" err="1"/>
              <a:t>계시니라</a:t>
            </a:r>
            <a:r>
              <a:rPr lang="en-US" altLang="ko-KR" sz="3200" b="1" dirty="0"/>
              <a:t>’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2400" b="1" dirty="0"/>
              <a:t>헬</a:t>
            </a:r>
            <a:r>
              <a:rPr lang="en-US" altLang="ko-KR" sz="2400" b="1" dirty="0"/>
              <a:t>) </a:t>
            </a:r>
            <a:r>
              <a:rPr lang="el-GR" altLang="ko-KR" sz="2400" b="1" dirty="0"/>
              <a:t>λόγος</a:t>
            </a:r>
            <a:r>
              <a:rPr lang="en-US" altLang="ko-KR" sz="2400" b="1" dirty="0"/>
              <a:t> </a:t>
            </a:r>
            <a:r>
              <a:rPr lang="ko-KR" altLang="en-US" sz="2400" b="1" dirty="0">
                <a:solidFill>
                  <a:srgbClr val="C00000"/>
                </a:solidFill>
              </a:rPr>
              <a:t>로고스</a:t>
            </a:r>
            <a:r>
              <a:rPr lang="en-US" altLang="ko-KR" sz="2400" b="1" dirty="0"/>
              <a:t>: </a:t>
            </a:r>
            <a:r>
              <a:rPr lang="ko-KR" altLang="en-US" sz="2400" b="1" dirty="0"/>
              <a:t>모든 것의 이유가 되는 원인자 </a:t>
            </a:r>
            <a:endParaRPr lang="en-US" altLang="ko-KR" sz="24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400" b="1" dirty="0"/>
              <a:t>     (</a:t>
            </a:r>
            <a:r>
              <a:rPr lang="ko-KR" altLang="en-US" sz="2400" b="1" dirty="0"/>
              <a:t>관련단어</a:t>
            </a:r>
            <a:r>
              <a:rPr lang="en-US" altLang="ko-KR" sz="2400" b="1" dirty="0"/>
              <a:t>) ‘</a:t>
            </a:r>
            <a:r>
              <a:rPr lang="ko-KR" altLang="en-US" sz="2400" b="1" dirty="0"/>
              <a:t>지혜</a:t>
            </a:r>
            <a:r>
              <a:rPr lang="en-US" altLang="ko-KR" sz="2400" b="1" dirty="0"/>
              <a:t>’ – (</a:t>
            </a:r>
            <a:r>
              <a:rPr lang="ko-KR" altLang="en-US" sz="2400" b="1" dirty="0"/>
              <a:t>헬</a:t>
            </a:r>
            <a:r>
              <a:rPr lang="en-US" altLang="ko-KR" sz="2400" b="1" dirty="0"/>
              <a:t>) </a:t>
            </a:r>
            <a:r>
              <a:rPr lang="el-GR" altLang="ko-KR" sz="2400" b="1" dirty="0"/>
              <a:t>Σοφια</a:t>
            </a:r>
            <a:r>
              <a:rPr lang="en-US" altLang="ko-KR" sz="2400" b="1" dirty="0"/>
              <a:t> </a:t>
            </a:r>
            <a:r>
              <a:rPr lang="ko-KR" altLang="en-US" sz="2400" b="1" dirty="0"/>
              <a:t>소피아</a:t>
            </a:r>
            <a:r>
              <a:rPr lang="en-US" altLang="ko-KR" sz="2400" b="1" dirty="0"/>
              <a:t>; (</a:t>
            </a:r>
            <a:r>
              <a:rPr lang="ko-KR" altLang="en-US" sz="2400" b="1" dirty="0"/>
              <a:t>히</a:t>
            </a:r>
            <a:r>
              <a:rPr lang="en-US" altLang="ko-KR" sz="2400" b="1" dirty="0"/>
              <a:t>) </a:t>
            </a:r>
            <a:r>
              <a:rPr lang="he-IL" sz="2800" b="0" i="0" dirty="0">
                <a:solidFill>
                  <a:srgbClr val="040C28"/>
                </a:solidFill>
                <a:effectLst/>
                <a:latin typeface="Google Sans"/>
              </a:rPr>
              <a:t>חָכְמה</a:t>
            </a:r>
            <a:r>
              <a:rPr lang="ko-KR" altLang="en-US" sz="2400" b="1" dirty="0"/>
              <a:t> </a:t>
            </a:r>
            <a:r>
              <a:rPr lang="ko-KR" altLang="en-US" sz="2400" b="1" dirty="0" err="1"/>
              <a:t>호크마</a:t>
            </a:r>
            <a:r>
              <a:rPr lang="ko-KR" altLang="en-US" sz="2400" b="1" dirty="0"/>
              <a:t> </a:t>
            </a:r>
            <a:r>
              <a:rPr lang="en-US" altLang="ko-KR" sz="2400" b="1" dirty="0"/>
              <a:t>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000" b="1" dirty="0"/>
              <a:t>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400" b="1" dirty="0"/>
              <a:t>  </a:t>
            </a:r>
            <a:r>
              <a:rPr lang="ko-KR" altLang="en-US" sz="2400" b="1" dirty="0"/>
              <a:t>요한이 의도적으로 </a:t>
            </a:r>
            <a:r>
              <a:rPr lang="ko-KR" altLang="en-US" sz="2400" b="1" dirty="0" err="1"/>
              <a:t>헬라철학을</a:t>
            </a:r>
            <a:r>
              <a:rPr lang="ko-KR" altLang="en-US" sz="2400" b="1" dirty="0"/>
              <a:t> 이용했다</a:t>
            </a:r>
            <a:r>
              <a:rPr lang="en-US" altLang="ko-KR" sz="2400" b="1" dirty="0"/>
              <a:t>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b="1" dirty="0"/>
              <a:t>  아니다</a:t>
            </a:r>
            <a:r>
              <a:rPr lang="en-US" altLang="ko-KR" sz="2400" b="1" dirty="0"/>
              <a:t>. </a:t>
            </a:r>
            <a:r>
              <a:rPr lang="ko-KR" altLang="en-US" sz="2400" b="1" dirty="0"/>
              <a:t>이 </a:t>
            </a:r>
            <a:r>
              <a:rPr lang="ko-KR" altLang="en-US" sz="2400" b="1" dirty="0">
                <a:solidFill>
                  <a:srgbClr val="C00000"/>
                </a:solidFill>
              </a:rPr>
              <a:t>말씀</a:t>
            </a:r>
            <a:r>
              <a:rPr lang="ko-KR" altLang="en-US" sz="2400" b="1" dirty="0"/>
              <a:t>은 처음부터 성경적 용어였다</a:t>
            </a:r>
            <a:r>
              <a:rPr lang="en-US" altLang="ko-KR" sz="2400" b="1" dirty="0"/>
              <a:t>. (</a:t>
            </a:r>
            <a:r>
              <a:rPr lang="ko-KR" altLang="en-US" sz="2400" b="1" dirty="0"/>
              <a:t>히</a:t>
            </a:r>
            <a:r>
              <a:rPr lang="en-US" altLang="ko-KR" sz="2400" b="1" dirty="0"/>
              <a:t>) </a:t>
            </a:r>
            <a:r>
              <a:rPr lang="he-IL" altLang="ko-KR" sz="2400" b="1" dirty="0"/>
              <a:t> רבד</a:t>
            </a:r>
            <a:r>
              <a:rPr lang="ko-KR" altLang="en-US" sz="2400" b="1" dirty="0"/>
              <a:t> </a:t>
            </a:r>
            <a:r>
              <a:rPr lang="ko-KR" altLang="en-US" sz="2400" b="1" dirty="0" err="1"/>
              <a:t>다바르</a:t>
            </a:r>
            <a:endParaRPr lang="en-US" altLang="ko-KR" sz="24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2400" b="1" dirty="0"/>
          </a:p>
        </p:txBody>
      </p:sp>
    </p:spTree>
    <p:extLst>
      <p:ext uri="{BB962C8B-B14F-4D97-AF65-F5344CB8AC3E}">
        <p14:creationId xmlns:p14="http://schemas.microsoft.com/office/powerpoint/2010/main" val="20197949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3606A-ACC6-092E-C111-195A7BEB4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405D6-C6AC-B22E-684C-F9FFFF256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05" y="1026584"/>
            <a:ext cx="10058400" cy="4821766"/>
          </a:xfrm>
        </p:spPr>
        <p:txBody>
          <a:bodyPr>
            <a:normAutofit/>
          </a:bodyPr>
          <a:lstStyle/>
          <a:p>
            <a:r>
              <a:rPr lang="en-US" altLang="ko-KR" sz="3200" b="1" dirty="0"/>
              <a:t>‘</a:t>
            </a:r>
            <a:r>
              <a:rPr lang="ko-KR" altLang="en-US" sz="3200" b="1" dirty="0"/>
              <a:t>이 말씀이 하나님과 함께 계셨으니</a:t>
            </a:r>
            <a:r>
              <a:rPr lang="en-US" altLang="ko-KR" sz="3200" b="1" dirty="0"/>
              <a:t>’</a:t>
            </a:r>
          </a:p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131326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48133-2EE7-C88F-60A7-3136CD17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DD389-7E78-AE5B-E220-FBE2EB31C7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05" y="1026584"/>
            <a:ext cx="10058400" cy="4821766"/>
          </a:xfrm>
        </p:spPr>
        <p:txBody>
          <a:bodyPr>
            <a:normAutofit/>
          </a:bodyPr>
          <a:lstStyle/>
          <a:p>
            <a:r>
              <a:rPr lang="en-US" altLang="ko-KR" sz="3200" b="1" dirty="0"/>
              <a:t>‘</a:t>
            </a:r>
            <a:r>
              <a:rPr lang="ko-KR" altLang="en-US" sz="3200" b="1" dirty="0"/>
              <a:t>이 말씀이 하나님과 </a:t>
            </a:r>
            <a:r>
              <a:rPr lang="ko-KR" altLang="en-US" sz="3200" b="1" dirty="0">
                <a:solidFill>
                  <a:srgbClr val="C00000"/>
                </a:solidFill>
              </a:rPr>
              <a:t>함께</a:t>
            </a:r>
            <a:r>
              <a:rPr lang="ko-KR" altLang="en-US" sz="3200" b="1" dirty="0"/>
              <a:t> 계셨으니</a:t>
            </a:r>
            <a:r>
              <a:rPr lang="en-US" altLang="ko-KR" sz="3200" b="1" dirty="0"/>
              <a:t>’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2400" b="1" dirty="0"/>
              <a:t>헬</a:t>
            </a:r>
            <a:r>
              <a:rPr lang="en-US" altLang="ko-KR" sz="2400" b="1" dirty="0"/>
              <a:t>) </a:t>
            </a:r>
            <a:r>
              <a:rPr lang="ko-KR" altLang="en-US" sz="2400" b="1" dirty="0" err="1">
                <a:solidFill>
                  <a:srgbClr val="C00000"/>
                </a:solidFill>
              </a:rPr>
              <a:t>프로스</a:t>
            </a:r>
            <a:r>
              <a:rPr lang="ko-KR" altLang="en-US" sz="2400" b="1" dirty="0">
                <a:solidFill>
                  <a:srgbClr val="C00000"/>
                </a:solidFill>
              </a:rPr>
              <a:t> </a:t>
            </a:r>
            <a:r>
              <a:rPr lang="en-US" altLang="ko-KR" sz="2400" b="1" dirty="0">
                <a:solidFill>
                  <a:srgbClr val="C00000"/>
                </a:solidFill>
              </a:rPr>
              <a:t>(</a:t>
            </a:r>
            <a:r>
              <a:rPr lang="el-GR" altLang="ko-KR" sz="2400" b="1" dirty="0">
                <a:solidFill>
                  <a:srgbClr val="C00000"/>
                </a:solidFill>
              </a:rPr>
              <a:t>πρὸς</a:t>
            </a:r>
            <a:r>
              <a:rPr lang="en-US" altLang="ko-KR" sz="2400" b="1" dirty="0">
                <a:solidFill>
                  <a:srgbClr val="C00000"/>
                </a:solidFill>
              </a:rPr>
              <a:t>)</a:t>
            </a:r>
            <a:endParaRPr lang="en-US" altLang="ko-KR" sz="2400" b="1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400" b="1" dirty="0"/>
              <a:t>  to, toward) ~</a:t>
            </a:r>
            <a:r>
              <a:rPr lang="ko-KR" altLang="en-US" sz="2400" b="1" dirty="0"/>
              <a:t>에게</a:t>
            </a:r>
            <a:r>
              <a:rPr lang="en-US" altLang="ko-KR" sz="2400" b="1" dirty="0"/>
              <a:t>, ~</a:t>
            </a:r>
            <a:r>
              <a:rPr lang="ko-KR" altLang="en-US" sz="2400" b="1" dirty="0"/>
              <a:t>를 향해</a:t>
            </a:r>
            <a:r>
              <a:rPr lang="en-US" altLang="ko-KR" sz="2400" b="1" dirty="0"/>
              <a:t>, ~</a:t>
            </a:r>
            <a:r>
              <a:rPr lang="ko-KR" altLang="en-US" sz="2400" b="1" dirty="0"/>
              <a:t>를 향해 나아가다</a:t>
            </a:r>
            <a:endParaRPr lang="en-US" altLang="ko-KR" sz="2400" b="1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b="1" dirty="0"/>
              <a:t>  </a:t>
            </a:r>
            <a:r>
              <a:rPr lang="en-US" altLang="ko-KR" sz="2400" b="1" dirty="0"/>
              <a:t>with) ~ </a:t>
            </a:r>
            <a:r>
              <a:rPr lang="ko-KR" altLang="en-US" sz="2400" b="1" dirty="0"/>
              <a:t>함께</a:t>
            </a:r>
            <a:endParaRPr lang="en-US" altLang="ko-KR" sz="2400" b="1" dirty="0"/>
          </a:p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677214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2C63A-46F1-CCE5-D5CE-F01C89EB7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860507-8F9F-A9B0-44AD-182C2FF2D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05" y="1026584"/>
            <a:ext cx="10058400" cy="4821766"/>
          </a:xfrm>
        </p:spPr>
        <p:txBody>
          <a:bodyPr>
            <a:normAutofit/>
          </a:bodyPr>
          <a:lstStyle/>
          <a:p>
            <a:r>
              <a:rPr lang="en-US" altLang="ko-KR" sz="3200" b="1" dirty="0"/>
              <a:t>‘</a:t>
            </a:r>
            <a:r>
              <a:rPr lang="ko-KR" altLang="en-US" sz="3200" b="1" dirty="0"/>
              <a:t>이 말씀이 하나님과 함께 계셨으니</a:t>
            </a:r>
            <a:r>
              <a:rPr lang="en-US" altLang="ko-KR" sz="3200" b="1" dirty="0"/>
              <a:t>’</a:t>
            </a:r>
          </a:p>
          <a:p>
            <a:endParaRPr lang="en-US" altLang="ko-KR" sz="3200" b="1" dirty="0"/>
          </a:p>
          <a:p>
            <a:r>
              <a:rPr lang="ko-KR" altLang="en-US" sz="3200" b="1" dirty="0">
                <a:solidFill>
                  <a:srgbClr val="C00000"/>
                </a:solidFill>
              </a:rPr>
              <a:t>삼위일체 </a:t>
            </a:r>
            <a:r>
              <a:rPr lang="en-US" altLang="ko-KR" sz="3200" b="1" dirty="0">
                <a:solidFill>
                  <a:srgbClr val="C00000"/>
                </a:solidFill>
              </a:rPr>
              <a:t>(Trinity)</a:t>
            </a:r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77E8378-B069-D804-84FB-6457A7FE0D7D}"/>
              </a:ext>
            </a:extLst>
          </p:cNvPr>
          <p:cNvSpPr/>
          <p:nvPr/>
        </p:nvSpPr>
        <p:spPr>
          <a:xfrm>
            <a:off x="1177290" y="3562350"/>
            <a:ext cx="1562100" cy="154305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/>
              <a:t>성부</a:t>
            </a:r>
            <a:endParaRPr lang="en-US" sz="2800" b="1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55751E5-12CC-7F59-0F3A-E4784DFED34A}"/>
              </a:ext>
            </a:extLst>
          </p:cNvPr>
          <p:cNvSpPr/>
          <p:nvPr/>
        </p:nvSpPr>
        <p:spPr>
          <a:xfrm>
            <a:off x="3636645" y="3562350"/>
            <a:ext cx="1562100" cy="154305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/>
              <a:t>성자</a:t>
            </a:r>
            <a:endParaRPr lang="en-US" sz="2800" b="1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4BA701A-647E-5CFB-2D94-DF13ACCE5A65}"/>
              </a:ext>
            </a:extLst>
          </p:cNvPr>
          <p:cNvSpPr/>
          <p:nvPr/>
        </p:nvSpPr>
        <p:spPr>
          <a:xfrm>
            <a:off x="6096000" y="3562350"/>
            <a:ext cx="1562100" cy="154305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/>
              <a:t>성령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2091384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78E67-086D-F400-63D9-909C0F559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BD145-798C-9543-6B72-BE2CB4CA2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05" y="1026584"/>
            <a:ext cx="10058400" cy="4821766"/>
          </a:xfrm>
        </p:spPr>
        <p:txBody>
          <a:bodyPr>
            <a:normAutofit/>
          </a:bodyPr>
          <a:lstStyle/>
          <a:p>
            <a:r>
              <a:rPr lang="en-US" altLang="ko-KR" sz="3200" b="1" dirty="0"/>
              <a:t>‘</a:t>
            </a:r>
            <a:r>
              <a:rPr lang="ko-KR" altLang="en-US" sz="3200" b="1" dirty="0"/>
              <a:t>이 말씀은 곧 </a:t>
            </a:r>
            <a:r>
              <a:rPr lang="ko-KR" altLang="en-US" sz="3200" b="1" dirty="0" err="1"/>
              <a:t>하나님이시니라</a:t>
            </a:r>
            <a:r>
              <a:rPr lang="en-US" altLang="ko-KR" sz="3200" b="1" dirty="0"/>
              <a:t>’</a:t>
            </a:r>
          </a:p>
          <a:p>
            <a:endParaRPr lang="en-US" altLang="ko-KR" sz="3200" b="1" dirty="0"/>
          </a:p>
          <a:p>
            <a:pPr marL="0" indent="0">
              <a:buNone/>
            </a:pPr>
            <a:r>
              <a:rPr lang="en-US" altLang="ko-KR" sz="2400" b="1" u="sng" dirty="0"/>
              <a:t>Leon Morris</a:t>
            </a:r>
          </a:p>
          <a:p>
            <a:pPr marL="0" indent="0">
              <a:buNone/>
            </a:pPr>
            <a:endParaRPr lang="en-US" altLang="ko-KR" sz="105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ko-KR" sz="3200" b="1" dirty="0"/>
              <a:t> God was the word.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ko-KR" sz="3200" b="1" dirty="0"/>
              <a:t> The Word was God.</a:t>
            </a:r>
          </a:p>
          <a:p>
            <a:endParaRPr lang="en-US" altLang="ko-KR" sz="3200" b="1" dirty="0"/>
          </a:p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197601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233C7-0B6A-732B-8D55-199E75A63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8C3FC-F353-0198-6BAF-AEB6CAC9F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05" y="1026584"/>
            <a:ext cx="10058400" cy="4821766"/>
          </a:xfrm>
        </p:spPr>
        <p:txBody>
          <a:bodyPr>
            <a:normAutofit/>
          </a:bodyPr>
          <a:lstStyle/>
          <a:p>
            <a:r>
              <a:rPr lang="en-US" altLang="ko-KR" sz="3200" b="1" dirty="0"/>
              <a:t>‘</a:t>
            </a:r>
            <a:r>
              <a:rPr lang="ko-KR" altLang="en-US" sz="3200" b="1" dirty="0"/>
              <a:t>그가 태초에 하나님과 함께 계셨고</a:t>
            </a:r>
            <a:r>
              <a:rPr lang="en-US" altLang="ko-KR" sz="3200" b="1" dirty="0"/>
              <a:t>’</a:t>
            </a:r>
          </a:p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252647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96CE5-D184-071B-EFE4-39A061C7F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26945-C035-81FF-E304-0A0B41C6E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05" y="1026584"/>
            <a:ext cx="10058400" cy="4821766"/>
          </a:xfrm>
        </p:spPr>
        <p:txBody>
          <a:bodyPr>
            <a:normAutofit/>
          </a:bodyPr>
          <a:lstStyle/>
          <a:p>
            <a:r>
              <a:rPr lang="en-US" altLang="ko-KR" sz="3200" b="1" dirty="0"/>
              <a:t>‘</a:t>
            </a:r>
            <a:r>
              <a:rPr lang="ko-KR" altLang="en-US" sz="3200" b="1" dirty="0"/>
              <a:t>그가 </a:t>
            </a:r>
            <a:r>
              <a:rPr lang="ko-KR" altLang="en-US" sz="3200" b="1" dirty="0">
                <a:solidFill>
                  <a:srgbClr val="C00000"/>
                </a:solidFill>
              </a:rPr>
              <a:t>태초에</a:t>
            </a:r>
            <a:r>
              <a:rPr lang="ko-KR" altLang="en-US" sz="3200" b="1" dirty="0"/>
              <a:t> 하나님과 함께 계셨고</a:t>
            </a:r>
            <a:r>
              <a:rPr lang="en-US" altLang="ko-KR" sz="3200" b="1" dirty="0"/>
              <a:t>’</a:t>
            </a:r>
          </a:p>
          <a:p>
            <a:pPr marL="0" indent="0">
              <a:buNone/>
            </a:pPr>
            <a:endParaRPr lang="en-US" sz="1400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400" b="1" dirty="0"/>
              <a:t> </a:t>
            </a:r>
            <a:r>
              <a:rPr lang="ko-KR" altLang="en-US" sz="2400" b="1" dirty="0"/>
              <a:t>영지주의</a:t>
            </a:r>
            <a:r>
              <a:rPr lang="en-US" altLang="ko-KR" sz="2400" b="1" dirty="0"/>
              <a:t>(Gnosticism)</a:t>
            </a:r>
            <a:r>
              <a:rPr lang="ko-KR" altLang="en-US" sz="2400" b="1" dirty="0"/>
              <a:t>자들의 주장에 반박</a:t>
            </a:r>
            <a:endParaRPr lang="en-US" altLang="ko-KR" sz="2400" b="1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b="1" dirty="0"/>
              <a:t> 아버지와 아들의 관계의</a:t>
            </a:r>
            <a:r>
              <a:rPr lang="en-US" altLang="ko-KR" sz="2400" b="1" dirty="0"/>
              <a:t> </a:t>
            </a:r>
            <a:r>
              <a:rPr lang="ko-KR" altLang="en-US" sz="2400" b="1" dirty="0"/>
              <a:t>영원성</a:t>
            </a:r>
            <a:endParaRPr lang="en-US" altLang="ko-KR" sz="2400" b="1" dirty="0"/>
          </a:p>
          <a:p>
            <a:pPr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708671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EDE0C-1FED-6D90-82B7-AC6B75DC2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448E9-BCDF-65A4-D96E-6126A63CB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05" y="1026584"/>
            <a:ext cx="10058400" cy="4821766"/>
          </a:xfrm>
        </p:spPr>
        <p:txBody>
          <a:bodyPr>
            <a:normAutofit/>
          </a:bodyPr>
          <a:lstStyle/>
          <a:p>
            <a:r>
              <a:rPr lang="en-US" altLang="ko-KR" sz="3200" b="1" dirty="0"/>
              <a:t>‘</a:t>
            </a:r>
            <a:r>
              <a:rPr lang="ko-KR" altLang="en-US" sz="3200" b="1" dirty="0"/>
              <a:t>만물이 그로 말미암아 지은 바 되었으니</a:t>
            </a:r>
            <a:r>
              <a:rPr lang="en-US" altLang="ko-KR" sz="3200" b="1" dirty="0"/>
              <a:t>’</a:t>
            </a:r>
          </a:p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527827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FAC81-BEBF-7B8A-82B5-6BD9B87E5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A444F-B44A-BAEA-E671-3FFDD85043E6}"/>
              </a:ext>
            </a:extLst>
          </p:cNvPr>
          <p:cNvSpPr/>
          <p:nvPr/>
        </p:nvSpPr>
        <p:spPr>
          <a:xfrm>
            <a:off x="333375" y="295274"/>
            <a:ext cx="9525000" cy="6391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</a:t>
            </a:r>
            <a:r>
              <a:rPr lang="ko-KR" altLang="en-US" sz="2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고전 </a:t>
            </a:r>
            <a:r>
              <a:rPr lang="en-US" altLang="ko-KR" sz="2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8:5-6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)</a:t>
            </a:r>
          </a:p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5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비록 하늘에나 땅에나 신이라 불리는 자가 있어 많은 신과 많은 주가 있으나</a:t>
            </a:r>
          </a:p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6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그러나 우리에게는 한 하나님 곧 아버지가 계시니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만물이 그에게서 났고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우리도 그를 위하여 있고 또한 한 주 예수 그리스도께서 계시니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만물이 그로 말미암고 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우리도 그로 말미암아 있느니라</a:t>
            </a:r>
            <a:endParaRPr kumimoji="0" lang="en-US" altLang="ko-K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44930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0440C-9C59-6ECA-2922-C44E6E88F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71D09-D0B2-25A7-D6B8-0A3C84A8E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05" y="1026584"/>
            <a:ext cx="10058400" cy="4821766"/>
          </a:xfrm>
        </p:spPr>
        <p:txBody>
          <a:bodyPr>
            <a:normAutofit/>
          </a:bodyPr>
          <a:lstStyle/>
          <a:p>
            <a:r>
              <a:rPr lang="en-US" altLang="ko-KR" sz="3200" b="1" dirty="0"/>
              <a:t>‘</a:t>
            </a:r>
            <a:r>
              <a:rPr lang="ko-KR" altLang="en-US" sz="3200" b="1" dirty="0"/>
              <a:t>만물이 그로 말미암아 </a:t>
            </a:r>
            <a:r>
              <a:rPr lang="ko-KR" altLang="en-US" sz="3200" b="1" dirty="0">
                <a:solidFill>
                  <a:srgbClr val="C00000"/>
                </a:solidFill>
              </a:rPr>
              <a:t>지은 바 되었으니</a:t>
            </a:r>
            <a:r>
              <a:rPr lang="en-US" altLang="ko-KR" sz="3200" b="1" dirty="0"/>
              <a:t>’</a:t>
            </a:r>
          </a:p>
          <a:p>
            <a:pPr marL="0" indent="0">
              <a:buNone/>
            </a:pPr>
            <a:endParaRPr lang="en-US" sz="1400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b="1" dirty="0"/>
              <a:t> 완료시제</a:t>
            </a:r>
            <a:r>
              <a:rPr lang="en-US" altLang="ko-KR" sz="2400" b="1" dirty="0"/>
              <a:t>(perfect tense)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b="1" dirty="0"/>
              <a:t> 헬라어 시제는</a:t>
            </a:r>
            <a:r>
              <a:rPr lang="en-US" altLang="ko-KR" sz="2400" b="1" dirty="0"/>
              <a:t> </a:t>
            </a:r>
            <a:r>
              <a:rPr lang="ko-KR" altLang="en-US" sz="2400" b="1" dirty="0"/>
              <a:t>시상</a:t>
            </a:r>
            <a:r>
              <a:rPr lang="en-US" altLang="ko-KR" sz="2400" b="1" dirty="0"/>
              <a:t>(aspect)</a:t>
            </a:r>
            <a:r>
              <a:rPr lang="ko-KR" altLang="en-US" sz="2400" b="1" dirty="0"/>
              <a:t>을 담고 있다</a:t>
            </a:r>
            <a:r>
              <a:rPr lang="en-US" altLang="ko-KR" sz="2400" b="1" dirty="0"/>
              <a:t>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b="1" dirty="0"/>
              <a:t> 완료 시상</a:t>
            </a:r>
            <a:r>
              <a:rPr lang="en-US" altLang="ko-KR" sz="2400" b="1" dirty="0"/>
              <a:t>: </a:t>
            </a:r>
            <a:r>
              <a:rPr lang="ko-KR" altLang="en-US" sz="2400" b="1" dirty="0">
                <a:solidFill>
                  <a:srgbClr val="C00000"/>
                </a:solidFill>
              </a:rPr>
              <a:t>성취</a:t>
            </a:r>
            <a:r>
              <a:rPr lang="en-US" altLang="ko-KR" sz="2400" b="1" dirty="0">
                <a:solidFill>
                  <a:srgbClr val="C00000"/>
                </a:solidFill>
              </a:rPr>
              <a:t>, </a:t>
            </a:r>
            <a:r>
              <a:rPr lang="ko-KR" altLang="en-US" sz="2400" b="1" dirty="0">
                <a:solidFill>
                  <a:srgbClr val="C00000"/>
                </a:solidFill>
              </a:rPr>
              <a:t>완성</a:t>
            </a:r>
            <a:r>
              <a:rPr lang="en-US" altLang="ko-KR" sz="2400" b="1" dirty="0">
                <a:solidFill>
                  <a:srgbClr val="C00000"/>
                </a:solidFill>
              </a:rPr>
              <a:t>, </a:t>
            </a:r>
            <a:r>
              <a:rPr lang="ko-KR" altLang="en-US" sz="2400" b="1" dirty="0">
                <a:solidFill>
                  <a:srgbClr val="C00000"/>
                </a:solidFill>
              </a:rPr>
              <a:t>완전</a:t>
            </a:r>
            <a:r>
              <a:rPr lang="en-US" altLang="ko-KR" sz="2400" b="1" dirty="0">
                <a:solidFill>
                  <a:srgbClr val="C00000"/>
                </a:solidFill>
              </a:rPr>
              <a:t>, </a:t>
            </a:r>
            <a:r>
              <a:rPr lang="ko-KR" altLang="en-US" sz="2400" b="1" dirty="0">
                <a:solidFill>
                  <a:srgbClr val="C00000"/>
                </a:solidFill>
              </a:rPr>
              <a:t>완벽</a:t>
            </a:r>
            <a:r>
              <a:rPr lang="en-US" altLang="ko-KR" sz="2400" b="1" dirty="0"/>
              <a:t>, …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/>
              <a:t> 	(</a:t>
            </a:r>
            <a:r>
              <a:rPr lang="ko-KR" altLang="en-US" sz="2400" b="1" dirty="0"/>
              <a:t>창 </a:t>
            </a:r>
            <a:r>
              <a:rPr lang="en-US" altLang="ko-KR" sz="2400" b="1" dirty="0"/>
              <a:t>2:1; </a:t>
            </a:r>
            <a:r>
              <a:rPr lang="ko-KR" altLang="en-US" sz="2400" b="1" dirty="0"/>
              <a:t>요 </a:t>
            </a:r>
            <a:r>
              <a:rPr lang="en-US" altLang="ko-KR" sz="2400" b="1" dirty="0"/>
              <a:t>19:30; </a:t>
            </a:r>
            <a:r>
              <a:rPr lang="ko-KR" altLang="en-US" sz="2400" b="1" dirty="0"/>
              <a:t>계 </a:t>
            </a:r>
            <a:r>
              <a:rPr lang="en-US" altLang="ko-KR" sz="2400" b="1" dirty="0"/>
              <a:t>21:6)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592924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71081-FED0-1C72-905F-0363B5572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0FD12-CD0D-8B02-FB98-DBED27B07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05" y="1026584"/>
            <a:ext cx="10058400" cy="4821766"/>
          </a:xfrm>
        </p:spPr>
        <p:txBody>
          <a:bodyPr>
            <a:normAutofit/>
          </a:bodyPr>
          <a:lstStyle/>
          <a:p>
            <a:r>
              <a:rPr lang="en-US" altLang="ko-KR" sz="3200" b="1" dirty="0"/>
              <a:t>‘</a:t>
            </a:r>
            <a:r>
              <a:rPr lang="ko-KR" altLang="en-US" sz="3200" b="1" dirty="0"/>
              <a:t>지은 것이 하나도 그가 없이는 된 것이 </a:t>
            </a:r>
            <a:r>
              <a:rPr lang="ko-KR" altLang="en-US" sz="3200" b="1" dirty="0" err="1"/>
              <a:t>없느니라</a:t>
            </a:r>
            <a:r>
              <a:rPr lang="en-US" altLang="ko-KR" sz="3200" b="1" dirty="0"/>
              <a:t>’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899549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86669-F347-D623-A705-E6AC1CBAA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10BE3-9A3F-BDDF-0238-835FCDFD7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05" y="1026584"/>
            <a:ext cx="10058400" cy="4821766"/>
          </a:xfrm>
        </p:spPr>
        <p:txBody>
          <a:bodyPr>
            <a:normAutofit/>
          </a:bodyPr>
          <a:lstStyle/>
          <a:p>
            <a:r>
              <a:rPr lang="en-US" altLang="ko-KR" sz="3200" b="1" dirty="0"/>
              <a:t>‘</a:t>
            </a:r>
            <a:r>
              <a:rPr lang="ko-KR" altLang="en-US" sz="3200" b="1" dirty="0"/>
              <a:t>지은 것이 하나도 그가 없이는 된 것이 </a:t>
            </a:r>
            <a:r>
              <a:rPr lang="ko-KR" altLang="en-US" sz="3200" b="1" dirty="0" err="1"/>
              <a:t>없느니라</a:t>
            </a:r>
            <a:r>
              <a:rPr lang="en-US" altLang="ko-KR" sz="3200" b="1" dirty="0"/>
              <a:t>’</a:t>
            </a:r>
          </a:p>
          <a:p>
            <a:endParaRPr lang="en-US" sz="3200" b="1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b="1" dirty="0"/>
              <a:t> 말씀 없는 창조는 없다</a:t>
            </a:r>
            <a:r>
              <a:rPr lang="en-US" altLang="ko-KR" sz="2400" b="1" dirty="0"/>
              <a:t>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 </a:t>
            </a:r>
            <a:r>
              <a:rPr lang="ko-KR" altLang="en-US" sz="2400" b="1" dirty="0"/>
              <a:t>예수님께서 </a:t>
            </a:r>
            <a:r>
              <a:rPr lang="en-US" altLang="ko-KR" sz="2400" b="1" dirty="0"/>
              <a:t>‘</a:t>
            </a:r>
            <a:r>
              <a:rPr lang="ko-KR" altLang="en-US" sz="2400" b="1" dirty="0"/>
              <a:t>내 것</a:t>
            </a:r>
            <a:r>
              <a:rPr lang="en-US" altLang="ko-KR" sz="2400" b="1" dirty="0"/>
              <a:t>’</a:t>
            </a:r>
            <a:r>
              <a:rPr lang="ko-KR" altLang="en-US" sz="2400" b="1" dirty="0"/>
              <a:t>이라 하실 수 없는 것이 단 하나도 없다</a:t>
            </a:r>
            <a:r>
              <a:rPr lang="en-US" altLang="ko-KR" sz="2400" b="1" dirty="0"/>
              <a:t>.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 </a:t>
            </a:r>
            <a:r>
              <a:rPr lang="ko-KR" altLang="en-US" sz="2400" b="1" dirty="0">
                <a:solidFill>
                  <a:srgbClr val="C00000"/>
                </a:solidFill>
              </a:rPr>
              <a:t>세상 그 누구도 </a:t>
            </a:r>
            <a:r>
              <a:rPr lang="en-US" altLang="ko-KR" sz="2400" b="1" dirty="0">
                <a:solidFill>
                  <a:srgbClr val="C00000"/>
                </a:solidFill>
              </a:rPr>
              <a:t>‘</a:t>
            </a:r>
            <a:r>
              <a:rPr lang="ko-KR" altLang="en-US" sz="2400" b="1" u="sng" dirty="0">
                <a:solidFill>
                  <a:srgbClr val="C00000"/>
                </a:solidFill>
              </a:rPr>
              <a:t>나는 주님의 것이 아니다</a:t>
            </a:r>
            <a:r>
              <a:rPr lang="en-US" altLang="ko-KR" sz="2400" b="1" dirty="0">
                <a:solidFill>
                  <a:srgbClr val="C00000"/>
                </a:solidFill>
              </a:rPr>
              <a:t>’</a:t>
            </a:r>
            <a:r>
              <a:rPr lang="ko-KR" altLang="en-US" sz="2400" b="1" dirty="0">
                <a:solidFill>
                  <a:srgbClr val="C00000"/>
                </a:solidFill>
              </a:rPr>
              <a:t>고 말할 수 없다</a:t>
            </a:r>
            <a:r>
              <a:rPr lang="en-US" altLang="ko-KR" sz="2400" b="1" dirty="0"/>
              <a:t>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142746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6BA36-E05F-5E45-DED1-581F48EAE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B4A71-23D3-332F-65CB-B7E4C99CC2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546624"/>
          </a:xfrm>
        </p:spPr>
        <p:txBody>
          <a:bodyPr/>
          <a:lstStyle/>
          <a:p>
            <a:pPr algn="ctr"/>
            <a:r>
              <a:rPr lang="ko-KR" altLang="en-US" b="1" dirty="0"/>
              <a:t>질의응답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7656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F5C9F-3F2C-6C37-F3D3-A7479C42D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922853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4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1999</TotalTime>
  <Words>1003</Words>
  <Application>Microsoft Office PowerPoint</Application>
  <PresentationFormat>Widescreen</PresentationFormat>
  <Paragraphs>159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34</vt:i4>
      </vt:variant>
    </vt:vector>
  </HeadingPairs>
  <TitlesOfParts>
    <vt:vector size="50" baseType="lpstr">
      <vt:lpstr>Google Sans</vt:lpstr>
      <vt:lpstr>SBL</vt:lpstr>
      <vt:lpstr>맑은 고딕</vt:lpstr>
      <vt:lpstr>Arial</vt:lpstr>
      <vt:lpstr>Calibri</vt:lpstr>
      <vt:lpstr>Calibri Light</vt:lpstr>
      <vt:lpstr>Century Gothic</vt:lpstr>
      <vt:lpstr>Corbel</vt:lpstr>
      <vt:lpstr>SBL Hebrew</vt:lpstr>
      <vt:lpstr>Trebuchet MS</vt:lpstr>
      <vt:lpstr>Wingdings</vt:lpstr>
      <vt:lpstr>Wingdings 3</vt:lpstr>
      <vt:lpstr>Retrospect</vt:lpstr>
      <vt:lpstr>Ion</vt:lpstr>
      <vt:lpstr>Basis</vt:lpstr>
      <vt:lpstr>Facet</vt:lpstr>
      <vt:lpstr>요한복음 말씀산책    (3회)   2025. 1. 22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관찰질문   (요한복음 1:1-3)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질의응답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수요 말씀산책</dc:title>
  <dc:creator>Pillsik Baek</dc:creator>
  <cp:lastModifiedBy>Pillsik Baek</cp:lastModifiedBy>
  <cp:revision>31</cp:revision>
  <dcterms:created xsi:type="dcterms:W3CDTF">2025-01-07T20:22:26Z</dcterms:created>
  <dcterms:modified xsi:type="dcterms:W3CDTF">2025-01-22T19:47:02Z</dcterms:modified>
</cp:coreProperties>
</file>